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4" r:id="rId2"/>
    <p:sldId id="275" r:id="rId3"/>
    <p:sldId id="260" r:id="rId4"/>
    <p:sldId id="261" r:id="rId5"/>
    <p:sldId id="262" r:id="rId6"/>
    <p:sldId id="276" r:id="rId7"/>
    <p:sldId id="333" r:id="rId8"/>
    <p:sldId id="334" r:id="rId9"/>
    <p:sldId id="264" r:id="rId10"/>
    <p:sldId id="335" r:id="rId11"/>
    <p:sldId id="336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F98"/>
    <a:srgbClr val="D3DC2F"/>
    <a:srgbClr val="D5C82E"/>
    <a:srgbClr val="F7F7C2"/>
    <a:srgbClr val="0AB3BC"/>
    <a:srgbClr val="017377"/>
    <a:srgbClr val="BFBFBF"/>
    <a:srgbClr val="43B178"/>
    <a:srgbClr val="007377"/>
    <a:srgbClr val="E48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3"/>
    <p:restoredTop sz="94859" autoAdjust="0"/>
  </p:normalViewPr>
  <p:slideViewPr>
    <p:cSldViewPr snapToGrid="0" snapToObjects="1" showGuides="1">
      <p:cViewPr>
        <p:scale>
          <a:sx n="97" d="100"/>
          <a:sy n="97" d="100"/>
        </p:scale>
        <p:origin x="800" y="5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399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E86FD3-7FE5-A548-831F-3AFC834BD5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0ADBC2-B045-D549-A982-87C63801BB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20267-8CFB-FF46-A01A-8085C34E2A46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E4D44-F1D0-F948-916E-7F6172B132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D47F9-4270-6E4E-90D0-E7DC28A505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AC6D2-1353-A84E-9F5F-C5902B146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46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73C4B-E236-A84D-9091-1AE04AABA930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5EA34-2D6E-7549-85F6-AA24F9DE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6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27" name="Google Shape;4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EA34-2D6E-7549-85F6-AA24F9DE25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1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EA34-2D6E-7549-85F6-AA24F9DE25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5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F6CD4C-6216-CD4A-83A4-FDAE476F2F4B}"/>
              </a:ext>
            </a:extLst>
          </p:cNvPr>
          <p:cNvSpPr/>
          <p:nvPr userDrawn="1"/>
        </p:nvSpPr>
        <p:spPr>
          <a:xfrm>
            <a:off x="544286" y="3433664"/>
            <a:ext cx="11103428" cy="2993261"/>
          </a:xfrm>
          <a:prstGeom prst="rect">
            <a:avLst/>
          </a:prstGeom>
          <a:solidFill>
            <a:srgbClr val="15A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73995"/>
            <a:ext cx="9144000" cy="9470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345AB0A-8594-D242-ACD9-F5D74DFF0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13840"/>
            <a:ext cx="10515600" cy="72549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A0A2237-D00E-5343-8A18-C94C0B622A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4945" y="5371331"/>
            <a:ext cx="6742111" cy="790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3975255-35B7-CF4C-902B-F417482BC3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5531" y="2638399"/>
            <a:ext cx="2540938" cy="54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DD MM YYYY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04D5BB-FB86-5D5F-5587-FB1A887C93D2}"/>
              </a:ext>
            </a:extLst>
          </p:cNvPr>
          <p:cNvGrpSpPr/>
          <p:nvPr userDrawn="1"/>
        </p:nvGrpSpPr>
        <p:grpSpPr>
          <a:xfrm>
            <a:off x="4935587" y="291802"/>
            <a:ext cx="2320825" cy="968375"/>
            <a:chOff x="4825531" y="136525"/>
            <a:chExt cx="2320825" cy="968375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B4B42245-8D3D-5645-B272-83D4A3617B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25531" y="136525"/>
              <a:ext cx="882650" cy="968375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9E48CE-6B1A-4841-A319-C72FC8F87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6677" y="136525"/>
              <a:ext cx="1329679" cy="968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158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53A612-36DC-A64E-B974-0C716E5D4700}"/>
              </a:ext>
            </a:extLst>
          </p:cNvPr>
          <p:cNvSpPr/>
          <p:nvPr userDrawn="1"/>
        </p:nvSpPr>
        <p:spPr>
          <a:xfrm>
            <a:off x="6083449" y="-11876"/>
            <a:ext cx="6126480" cy="6903720"/>
          </a:xfrm>
          <a:prstGeom prst="rect">
            <a:avLst/>
          </a:prstGeom>
          <a:solidFill>
            <a:srgbClr val="15A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9" y="169857"/>
            <a:ext cx="5669280" cy="391013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5669280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AA2D2E2-DE20-1A4C-AF57-77D85C236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20FC5FE-21DC-F1F5-B701-AACF6F908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216" y="6267619"/>
            <a:ext cx="1728216" cy="4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3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1B83FD-1779-9D46-94E5-C62CD960E75A}"/>
              </a:ext>
            </a:extLst>
          </p:cNvPr>
          <p:cNvSpPr/>
          <p:nvPr userDrawn="1"/>
        </p:nvSpPr>
        <p:spPr>
          <a:xfrm>
            <a:off x="-17585" y="-11876"/>
            <a:ext cx="6126480" cy="6903720"/>
          </a:xfrm>
          <a:prstGeom prst="rect">
            <a:avLst/>
          </a:prstGeom>
          <a:solidFill>
            <a:srgbClr val="15A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5107843-B14F-7F4E-AB0C-841208EDA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CBDAD0C-F5C2-1246-80BF-BF3884608B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5669280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Title 13">
            <a:extLst>
              <a:ext uri="{FF2B5EF4-FFF2-40B4-BE49-F238E27FC236}">
                <a16:creationId xmlns:a16="http://schemas.microsoft.com/office/drawing/2014/main" id="{7966B2C4-3DAC-7E4C-8A22-58063CADA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429" y="171694"/>
            <a:ext cx="5685693" cy="426183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D4E2AC1C-B31F-7546-A630-14D00445DE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FD8E28-7EE9-846F-0885-C6A733C8C5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446" y="6259258"/>
            <a:ext cx="1728263" cy="4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3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5C6FB1-9ED9-CE41-982E-B10C5EE52B23}"/>
              </a:ext>
            </a:extLst>
          </p:cNvPr>
          <p:cNvSpPr/>
          <p:nvPr userDrawn="1"/>
        </p:nvSpPr>
        <p:spPr>
          <a:xfrm>
            <a:off x="3337221" y="-18288"/>
            <a:ext cx="8873067" cy="689457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2702" y="169857"/>
            <a:ext cx="8229600" cy="391013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4003" y="598743"/>
            <a:ext cx="8229600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718DC2A-3A10-F747-AAD3-BCB677058F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8519" y="6429931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CEBA3A7-2099-8768-5312-A46DA7382D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446" y="6263640"/>
            <a:ext cx="173004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22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A85ED-C740-8840-AA2F-2015300BBD57}"/>
              </a:ext>
            </a:extLst>
          </p:cNvPr>
          <p:cNvSpPr/>
          <p:nvPr userDrawn="1"/>
        </p:nvSpPr>
        <p:spPr>
          <a:xfrm>
            <a:off x="3337221" y="-18288"/>
            <a:ext cx="8873067" cy="6894576"/>
          </a:xfrm>
          <a:prstGeom prst="rect">
            <a:avLst/>
          </a:prstGeom>
          <a:solidFill>
            <a:srgbClr val="15A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2702" y="169857"/>
            <a:ext cx="8229600" cy="391013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4003" y="598743"/>
            <a:ext cx="8229600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E3E58950-5A1C-504A-897D-C1643E41CA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0110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D08E286-8EF1-2FA2-6907-8995C0692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216" y="6267619"/>
            <a:ext cx="1728216" cy="4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74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5A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9" y="169857"/>
            <a:ext cx="11664462" cy="391013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11664975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7E96943-980C-5E45-B993-172A7349A5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57CC759-CC69-9DB9-65B8-FC125190B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216" y="6267619"/>
            <a:ext cx="1728216" cy="4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36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01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9" y="169857"/>
            <a:ext cx="11664462" cy="391013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11664975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7E96943-980C-5E45-B993-172A7349A5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9C759-5094-C6C0-8941-28D589048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446" y="6259258"/>
            <a:ext cx="1728263" cy="4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96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rgbClr val="0AB3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9" y="169857"/>
            <a:ext cx="11664462" cy="391013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11664975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7E96943-980C-5E45-B993-172A7349A5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57CC759-CC69-9DB9-65B8-FC125190B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216" y="6267619"/>
            <a:ext cx="1728216" cy="4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63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9" y="169857"/>
            <a:ext cx="11664462" cy="391013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11664975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2ADD404D-DC3B-8C42-917A-88238BCB2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D2C9690-0E3C-E352-8CA7-586808A54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446" y="6263640"/>
            <a:ext cx="173004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9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3F7D4B-F2EE-4C2B-C846-CD42AE7CE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2732" y="3016356"/>
            <a:ext cx="3465585" cy="80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10730429" y="655503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585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F6CD4C-6216-CD4A-83A4-FDAE476F2F4B}"/>
              </a:ext>
            </a:extLst>
          </p:cNvPr>
          <p:cNvSpPr/>
          <p:nvPr userDrawn="1"/>
        </p:nvSpPr>
        <p:spPr>
          <a:xfrm>
            <a:off x="544286" y="3433664"/>
            <a:ext cx="11103428" cy="2993261"/>
          </a:xfrm>
          <a:prstGeom prst="rect">
            <a:avLst/>
          </a:prstGeom>
          <a:solidFill>
            <a:srgbClr val="15A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73995"/>
            <a:ext cx="9144000" cy="9470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345AB0A-8594-D242-ACD9-F5D74DFF0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13840"/>
            <a:ext cx="10515600" cy="72549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A0A2237-D00E-5343-8A18-C94C0B622A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4945" y="5371331"/>
            <a:ext cx="6742111" cy="790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3975255-35B7-CF4C-902B-F417482BC3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5531" y="2638399"/>
            <a:ext cx="2540938" cy="54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DD MM YYYY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9E48CE-6B1A-4841-A319-C72FC8F87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1160" y="296300"/>
            <a:ext cx="1329679" cy="9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35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9" y="169857"/>
            <a:ext cx="11664462" cy="391013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11664975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A84A077-0FE0-9046-898B-ED6DF2AD89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CFA3C-77A2-4BE1-A210-85CB42E36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446" y="6259258"/>
            <a:ext cx="1728263" cy="4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58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2E220A-1BDE-BE4F-ADA7-E876FEA2AE96}"/>
              </a:ext>
            </a:extLst>
          </p:cNvPr>
          <p:cNvSpPr/>
          <p:nvPr userDrawn="1"/>
        </p:nvSpPr>
        <p:spPr>
          <a:xfrm>
            <a:off x="-16933" y="-16934"/>
            <a:ext cx="3331633" cy="6898641"/>
          </a:xfrm>
          <a:prstGeom prst="rect">
            <a:avLst/>
          </a:prstGeom>
          <a:solidFill>
            <a:srgbClr val="15A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80B53-A19E-8E4C-9D94-02896948B7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752" y="1845469"/>
            <a:ext cx="3031067" cy="3167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topics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B43CE6DF-B1AA-0845-961B-D3E7760A0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0827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BF61F4-98D1-6E44-A59E-5ABCCA705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2702" y="169857"/>
            <a:ext cx="8229600" cy="391013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44A2E56-00B1-2041-9B8C-7F65C39A97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4003" y="598743"/>
            <a:ext cx="8229600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15BB-F583-8749-B29D-F85A9B114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8550" y="1842841"/>
            <a:ext cx="8193088" cy="3185328"/>
          </a:xfrm>
          <a:prstGeom prst="rect">
            <a:avLst/>
          </a:prstGeom>
        </p:spPr>
        <p:txBody>
          <a:bodyPr anchor="ctr"/>
          <a:lstStyle>
            <a:lvl1pPr marL="228600" indent="-228600"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topic titles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7DDB7-39D3-CB65-1EE7-9E008E4D3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446" y="6259258"/>
            <a:ext cx="1728263" cy="4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1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2E220A-1BDE-BE4F-ADA7-E876FEA2AE96}"/>
              </a:ext>
            </a:extLst>
          </p:cNvPr>
          <p:cNvSpPr/>
          <p:nvPr userDrawn="1"/>
        </p:nvSpPr>
        <p:spPr>
          <a:xfrm>
            <a:off x="-16933" y="-16934"/>
            <a:ext cx="3331633" cy="68986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80B53-A19E-8E4C-9D94-02896948B7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1125" y="1845469"/>
            <a:ext cx="3031067" cy="3167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topics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9B9C573F-8011-4F47-9DFF-F28BDCC2B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0827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DB46D0-2414-8044-9F2F-DBF1C9CE8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2702" y="169857"/>
            <a:ext cx="8229600" cy="391013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E13C62B-728A-604B-8A64-B8D0ABB70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4003" y="598743"/>
            <a:ext cx="8229600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4F9490-E467-C840-A985-171F6D9B56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8550" y="1842841"/>
            <a:ext cx="8193088" cy="3185328"/>
          </a:xfrm>
          <a:prstGeom prst="rect">
            <a:avLst/>
          </a:prstGeom>
        </p:spPr>
        <p:txBody>
          <a:bodyPr anchor="ctr"/>
          <a:lstStyle>
            <a:lvl1pPr marL="228600" indent="-228600"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topic titles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DD6783-E469-0C1B-C83C-8503CEEEA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446" y="6259258"/>
            <a:ext cx="1728263" cy="4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9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CAE387-E560-064E-AA14-B5086F411BD1}"/>
              </a:ext>
            </a:extLst>
          </p:cNvPr>
          <p:cNvSpPr/>
          <p:nvPr userDrawn="1"/>
        </p:nvSpPr>
        <p:spPr>
          <a:xfrm>
            <a:off x="8864082" y="-16934"/>
            <a:ext cx="3344851" cy="68986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9" y="169857"/>
            <a:ext cx="8001000" cy="391013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8001000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80B53-A19E-8E4C-9D94-02896948B7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43999" y="1845469"/>
            <a:ext cx="2799184" cy="316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C67A378-5B43-DC4B-A5F5-16AE63EA79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F16A100-59DB-7564-04F1-5B4CE7328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446" y="6263640"/>
            <a:ext cx="173004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3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2E220A-1BDE-BE4F-ADA7-E876FEA2AE96}"/>
              </a:ext>
            </a:extLst>
          </p:cNvPr>
          <p:cNvSpPr/>
          <p:nvPr userDrawn="1"/>
        </p:nvSpPr>
        <p:spPr>
          <a:xfrm>
            <a:off x="8864082" y="-16934"/>
            <a:ext cx="3344851" cy="6898641"/>
          </a:xfrm>
          <a:prstGeom prst="rect">
            <a:avLst/>
          </a:prstGeom>
          <a:solidFill>
            <a:srgbClr val="15A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9" y="169857"/>
            <a:ext cx="8001000" cy="391013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8001000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80B53-A19E-8E4C-9D94-02896948B7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43999" y="1845469"/>
            <a:ext cx="2833050" cy="316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F516462-CE37-C549-A85E-42F7B59C48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B72C4180-F900-F689-77FF-F8BA99B71A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8D90A80-25CF-7B0E-410C-D5645993A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216" y="6267619"/>
            <a:ext cx="1728216" cy="4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0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703CC6-8477-444D-9E15-F448F8EB1FAC}"/>
              </a:ext>
            </a:extLst>
          </p:cNvPr>
          <p:cNvSpPr/>
          <p:nvPr userDrawn="1"/>
        </p:nvSpPr>
        <p:spPr>
          <a:xfrm>
            <a:off x="6083449" y="-11876"/>
            <a:ext cx="6126480" cy="6903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9" y="169857"/>
            <a:ext cx="5669280" cy="391013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5669280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12D97C5-956F-7E4F-B4FD-65DC6EFE12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CC09AE-CE49-A6D7-6C81-B38240FAB7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446" y="6263640"/>
            <a:ext cx="173004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1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1B83FD-1779-9D46-94E5-C62CD960E75A}"/>
              </a:ext>
            </a:extLst>
          </p:cNvPr>
          <p:cNvSpPr/>
          <p:nvPr userDrawn="1"/>
        </p:nvSpPr>
        <p:spPr>
          <a:xfrm>
            <a:off x="-17585" y="-11876"/>
            <a:ext cx="6126480" cy="6903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5107843-B14F-7F4E-AB0C-841208EDA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CBDAD0C-F5C2-1246-80BF-BF3884608B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5669280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Title 13">
            <a:extLst>
              <a:ext uri="{FF2B5EF4-FFF2-40B4-BE49-F238E27FC236}">
                <a16:creationId xmlns:a16="http://schemas.microsoft.com/office/drawing/2014/main" id="{7966B2C4-3DAC-7E4C-8A22-58063CADA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429" y="171694"/>
            <a:ext cx="5685693" cy="426183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7A4F39A7-B819-0947-B7EE-CE7BE0A51B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47AA1-1EAB-1F04-0AB4-76D210F1F8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446" y="6259258"/>
            <a:ext cx="1728263" cy="4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7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DE21F498-AEC0-B646-B53D-4B33A46C1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A7FAD0-2734-C8C3-1D4D-0EFAB2648AF6}"/>
              </a:ext>
            </a:extLst>
          </p:cNvPr>
          <p:cNvSpPr/>
          <p:nvPr userDrawn="1"/>
        </p:nvSpPr>
        <p:spPr>
          <a:xfrm>
            <a:off x="-1943100" y="559593"/>
            <a:ext cx="1828800" cy="457200"/>
          </a:xfrm>
          <a:prstGeom prst="rect">
            <a:avLst/>
          </a:prstGeom>
          <a:solidFill>
            <a:srgbClr val="16AF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75 0 45 0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4BD710-F2A5-2A68-4C82-37E4FA19DC1A}"/>
              </a:ext>
            </a:extLst>
          </p:cNvPr>
          <p:cNvSpPr/>
          <p:nvPr userDrawn="1"/>
        </p:nvSpPr>
        <p:spPr>
          <a:xfrm>
            <a:off x="-1943100" y="3486728"/>
            <a:ext cx="1828800" cy="457200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20 0 100 0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745E2-F173-DB8D-6177-A5CCB8D5AFA3}"/>
              </a:ext>
            </a:extLst>
          </p:cNvPr>
          <p:cNvSpPr/>
          <p:nvPr userDrawn="1"/>
        </p:nvSpPr>
        <p:spPr>
          <a:xfrm>
            <a:off x="-1943100" y="1730447"/>
            <a:ext cx="1828800" cy="457200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74 0 21 0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2E762C-BB46-F3D7-1EB6-2C4CD899147B}"/>
              </a:ext>
            </a:extLst>
          </p:cNvPr>
          <p:cNvSpPr/>
          <p:nvPr userDrawn="1"/>
        </p:nvSpPr>
        <p:spPr>
          <a:xfrm>
            <a:off x="-1943100" y="5828436"/>
            <a:ext cx="1828800" cy="457200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58 50 51 19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5A8F0E-BA40-52E1-7C25-2C59873CF42F}"/>
              </a:ext>
            </a:extLst>
          </p:cNvPr>
          <p:cNvSpPr/>
          <p:nvPr userDrawn="1"/>
        </p:nvSpPr>
        <p:spPr>
          <a:xfrm>
            <a:off x="-1943100" y="5243009"/>
            <a:ext cx="1828800" cy="457200"/>
          </a:xfrm>
          <a:prstGeom prst="rect">
            <a:avLst/>
          </a:prstGeom>
          <a:solidFill>
            <a:srgbClr val="8A89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45 38 39 3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6B7532-A354-FAE8-4316-F920B6E05AC5}"/>
              </a:ext>
            </a:extLst>
          </p:cNvPr>
          <p:cNvSpPr/>
          <p:nvPr userDrawn="1"/>
        </p:nvSpPr>
        <p:spPr>
          <a:xfrm>
            <a:off x="-1943100" y="2315874"/>
            <a:ext cx="1828800" cy="457200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3 52 100 0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E4A076-943A-14A6-1C2F-11A7BCEF5B30}"/>
              </a:ext>
            </a:extLst>
          </p:cNvPr>
          <p:cNvSpPr/>
          <p:nvPr userDrawn="1"/>
        </p:nvSpPr>
        <p:spPr>
          <a:xfrm>
            <a:off x="-1943100" y="-25834"/>
            <a:ext cx="1828800" cy="457200"/>
          </a:xfrm>
          <a:prstGeom prst="rect">
            <a:avLst/>
          </a:prstGeom>
          <a:solidFill>
            <a:srgbClr val="007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100 31 46 8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DC33A8-0120-8FF9-FD07-44274564EC77}"/>
              </a:ext>
            </a:extLst>
          </p:cNvPr>
          <p:cNvSpPr/>
          <p:nvPr userDrawn="1"/>
        </p:nvSpPr>
        <p:spPr>
          <a:xfrm>
            <a:off x="-1943100" y="2901301"/>
            <a:ext cx="1828800" cy="457200"/>
          </a:xfrm>
          <a:prstGeom prst="rect">
            <a:avLst/>
          </a:prstGeom>
          <a:solidFill>
            <a:srgbClr val="D5C8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17 11 100 0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E621EF-52D9-717F-923B-14421983F51A}"/>
              </a:ext>
            </a:extLst>
          </p:cNvPr>
          <p:cNvSpPr/>
          <p:nvPr userDrawn="1"/>
        </p:nvSpPr>
        <p:spPr>
          <a:xfrm>
            <a:off x="-1943100" y="1145020"/>
            <a:ext cx="1828800" cy="457200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69 0 68 0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FF2600-0C3E-B25F-8C36-9B8A4D032040}"/>
              </a:ext>
            </a:extLst>
          </p:cNvPr>
          <p:cNvSpPr/>
          <p:nvPr userDrawn="1"/>
        </p:nvSpPr>
        <p:spPr>
          <a:xfrm>
            <a:off x="-1943100" y="4072155"/>
            <a:ext cx="1828800" cy="457200"/>
          </a:xfrm>
          <a:prstGeom prst="rect">
            <a:avLst/>
          </a:prstGeom>
          <a:solidFill>
            <a:srgbClr val="F7F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244 247 194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BCF0FA-153C-9F9A-0D99-92A5E5723757}"/>
              </a:ext>
            </a:extLst>
          </p:cNvPr>
          <p:cNvSpPr/>
          <p:nvPr userDrawn="1"/>
        </p:nvSpPr>
        <p:spPr>
          <a:xfrm>
            <a:off x="-1943100" y="6413863"/>
            <a:ext cx="18288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192 0 0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458161-BB2A-06CB-4623-B95E420811AE}"/>
              </a:ext>
            </a:extLst>
          </p:cNvPr>
          <p:cNvSpPr/>
          <p:nvPr userDrawn="1"/>
        </p:nvSpPr>
        <p:spPr>
          <a:xfrm>
            <a:off x="-1943100" y="4657582"/>
            <a:ext cx="1828800" cy="457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191 191 191</a:t>
            </a:r>
          </a:p>
        </p:txBody>
      </p:sp>
    </p:spTree>
    <p:extLst>
      <p:ext uri="{BB962C8B-B14F-4D97-AF65-F5344CB8AC3E}">
        <p14:creationId xmlns:p14="http://schemas.microsoft.com/office/powerpoint/2010/main" val="394293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69" r:id="rId4"/>
    <p:sldLayoutId id="2147483670" r:id="rId5"/>
    <p:sldLayoutId id="2147483663" r:id="rId6"/>
    <p:sldLayoutId id="2147483666" r:id="rId7"/>
    <p:sldLayoutId id="2147483664" r:id="rId8"/>
    <p:sldLayoutId id="2147483675" r:id="rId9"/>
    <p:sldLayoutId id="2147483667" r:id="rId10"/>
    <p:sldLayoutId id="2147483674" r:id="rId11"/>
    <p:sldLayoutId id="2147483665" r:id="rId12"/>
    <p:sldLayoutId id="2147483668" r:id="rId13"/>
    <p:sldLayoutId id="2147483678" r:id="rId14"/>
    <p:sldLayoutId id="2147483672" r:id="rId15"/>
    <p:sldLayoutId id="2147483679" r:id="rId16"/>
    <p:sldLayoutId id="2147483673" r:id="rId17"/>
    <p:sldLayoutId id="2147483671" r:id="rId18"/>
    <p:sldLayoutId id="2147483680" r:id="rId19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151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16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sitron emission tomography - Medical imaging">
            <a:extLst>
              <a:ext uri="{FF2B5EF4-FFF2-40B4-BE49-F238E27FC236}">
                <a16:creationId xmlns:a16="http://schemas.microsoft.com/office/drawing/2014/main" id="{95109840-5BB4-C7DC-F06A-F796B0DA3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4" y="-11017"/>
            <a:ext cx="12416000" cy="69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" name="Google Shape;430;p79"/>
          <p:cNvSpPr txBox="1"/>
          <p:nvPr/>
        </p:nvSpPr>
        <p:spPr>
          <a:xfrm>
            <a:off x="11561763" y="6487159"/>
            <a:ext cx="88900" cy="15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7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935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2" name="Google Shape;432;p79"/>
          <p:cNvSpPr/>
          <p:nvPr/>
        </p:nvSpPr>
        <p:spPr>
          <a:xfrm rot="10800000">
            <a:off x="-9760" y="0"/>
            <a:ext cx="9191859" cy="6984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79"/>
          <p:cNvSpPr txBox="1"/>
          <p:nvPr/>
        </p:nvSpPr>
        <p:spPr>
          <a:xfrm>
            <a:off x="785751" y="4308323"/>
            <a:ext cx="524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79"/>
          <p:cNvSpPr txBox="1"/>
          <p:nvPr/>
        </p:nvSpPr>
        <p:spPr>
          <a:xfrm>
            <a:off x="785750" y="5258732"/>
            <a:ext cx="3608119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79"/>
          <p:cNvSpPr txBox="1"/>
          <p:nvPr/>
        </p:nvSpPr>
        <p:spPr>
          <a:xfrm>
            <a:off x="757547" y="2018200"/>
            <a:ext cx="4504707" cy="1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D7E3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Strategi Nasional </a:t>
            </a:r>
            <a:r>
              <a:rPr lang="en-US" sz="3600" b="1" dirty="0" err="1">
                <a:solidFill>
                  <a:srgbClr val="D7E3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Pengembangan</a:t>
            </a:r>
            <a:r>
              <a:rPr lang="en-US" sz="3600" b="1" dirty="0">
                <a:solidFill>
                  <a:srgbClr val="D7E3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dirty="0" err="1">
                <a:solidFill>
                  <a:srgbClr val="D7E3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Layanan</a:t>
            </a:r>
            <a:r>
              <a:rPr lang="en-US" sz="3600" b="1" dirty="0">
                <a:solidFill>
                  <a:srgbClr val="D7E3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PET-CT</a:t>
            </a:r>
            <a:endParaRPr sz="3600" b="1" dirty="0">
              <a:solidFill>
                <a:srgbClr val="D7E32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6" name="Google Shape;436;p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751" y="4039172"/>
            <a:ext cx="1970128" cy="1136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01449EE6-E612-9F0B-C140-CAF899F6FF2C}"/>
              </a:ext>
            </a:extLst>
          </p:cNvPr>
          <p:cNvSpPr txBox="1">
            <a:spLocks/>
          </p:cNvSpPr>
          <p:nvPr/>
        </p:nvSpPr>
        <p:spPr>
          <a:xfrm>
            <a:off x="647168" y="4213014"/>
            <a:ext cx="4061552" cy="9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defTabSz="914400" rtl="0" eaLnBrk="1" latinLnBrk="0" hangingPunct="1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5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5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5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5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5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865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indent="0">
              <a:buNone/>
            </a:pPr>
            <a:r>
              <a:rPr lang="en-US" sz="1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Direktur</a:t>
            </a:r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Jenderal</a:t>
            </a:r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marL="95250" indent="0">
              <a:buNone/>
            </a:pPr>
            <a:r>
              <a:rPr lang="en-US" sz="1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Pelayanan</a:t>
            </a:r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Kesehatan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423F33F-4B54-63C2-6851-3D185C1DEFC6}"/>
              </a:ext>
            </a:extLst>
          </p:cNvPr>
          <p:cNvSpPr txBox="1">
            <a:spLocks/>
          </p:cNvSpPr>
          <p:nvPr/>
        </p:nvSpPr>
        <p:spPr>
          <a:xfrm>
            <a:off x="757547" y="5546549"/>
            <a:ext cx="2540938" cy="546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23 April 2024</a:t>
            </a:r>
          </a:p>
        </p:txBody>
      </p:sp>
      <p:pic>
        <p:nvPicPr>
          <p:cNvPr id="4" name="Picture 2" descr="Logo Kementerian Kesehatan Landscape">
            <a:extLst>
              <a:ext uri="{FF2B5EF4-FFF2-40B4-BE49-F238E27FC236}">
                <a16:creationId xmlns:a16="http://schemas.microsoft.com/office/drawing/2014/main" id="{5700F8EB-B517-09E6-FF1F-7213819F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4" y="-543467"/>
            <a:ext cx="3483723" cy="246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ED07E9-8B90-2361-2460-8A18B0D6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perluasan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PET-CT di Indonesia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77C21A-09BE-8A78-48CB-C6C5BBB610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552E41-F2B1-971D-40D9-088A96D46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EA9874-CAF5-84B4-C4CF-DC6E75804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D7F9E-BAFB-E556-E2D2-9CD37D37A64F}"/>
              </a:ext>
            </a:extLst>
          </p:cNvPr>
          <p:cNvSpPr txBox="1"/>
          <p:nvPr/>
        </p:nvSpPr>
        <p:spPr>
          <a:xfrm>
            <a:off x="654351" y="3459972"/>
            <a:ext cx="251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0AB3BC"/>
                </a:solidFill>
                <a:latin typeface="Century Gothic" panose="020B0502020202020204" pitchFamily="34" charset="0"/>
              </a:rPr>
              <a:t>SDM</a:t>
            </a:r>
            <a:r>
              <a:rPr lang="en-ID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ID" b="1" dirty="0" err="1">
                <a:latin typeface="Century Gothic" panose="020B0502020202020204" pitchFamily="34" charset="0"/>
              </a:rPr>
              <a:t>terbatas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F9F40D-FD0F-9F1A-062F-8739BAD29FDC}"/>
              </a:ext>
            </a:extLst>
          </p:cNvPr>
          <p:cNvSpPr txBox="1"/>
          <p:nvPr/>
        </p:nvSpPr>
        <p:spPr>
          <a:xfrm>
            <a:off x="654351" y="2596971"/>
            <a:ext cx="231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>
                <a:solidFill>
                  <a:srgbClr val="0AB3BC"/>
                </a:solidFill>
                <a:latin typeface="Century Gothic" panose="020B0502020202020204" pitchFamily="34" charset="0"/>
              </a:rPr>
              <a:t>Biaya</a:t>
            </a:r>
            <a:r>
              <a:rPr lang="en-ID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ID" b="1" dirty="0" err="1">
                <a:latin typeface="Century Gothic" panose="020B0502020202020204" pitchFamily="34" charset="0"/>
              </a:rPr>
              <a:t>tinggi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44CDF9-BAFA-1FA9-0BA6-5151D155DACE}"/>
              </a:ext>
            </a:extLst>
          </p:cNvPr>
          <p:cNvSpPr txBox="1"/>
          <p:nvPr/>
        </p:nvSpPr>
        <p:spPr>
          <a:xfrm>
            <a:off x="699496" y="5255612"/>
            <a:ext cx="341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>
                <a:solidFill>
                  <a:srgbClr val="0AB3BC"/>
                </a:solidFill>
                <a:latin typeface="Century Gothic" panose="020B0502020202020204" pitchFamily="34" charset="0"/>
              </a:rPr>
              <a:t>Perizinan</a:t>
            </a:r>
            <a:r>
              <a:rPr lang="en-ID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ID" b="1" dirty="0" err="1">
                <a:latin typeface="Century Gothic" panose="020B0502020202020204" pitchFamily="34" charset="0"/>
              </a:rPr>
              <a:t>kompleks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B7C1A3-E11F-CB09-0415-132E34385E6F}"/>
              </a:ext>
            </a:extLst>
          </p:cNvPr>
          <p:cNvSpPr txBox="1"/>
          <p:nvPr/>
        </p:nvSpPr>
        <p:spPr>
          <a:xfrm>
            <a:off x="638888" y="935118"/>
            <a:ext cx="269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>
                <a:solidFill>
                  <a:srgbClr val="0AB3BC"/>
                </a:solidFill>
                <a:latin typeface="Century Gothic" panose="020B0502020202020204" pitchFamily="34" charset="0"/>
              </a:rPr>
              <a:t>Fasilitas</a:t>
            </a:r>
            <a:r>
              <a:rPr lang="en-ID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ID" b="1" dirty="0" err="1">
                <a:latin typeface="Century Gothic" panose="020B0502020202020204" pitchFamily="34" charset="0"/>
              </a:rPr>
              <a:t>terbatas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C4A4045-E0E6-EC45-09D9-0EFF349E4155}"/>
              </a:ext>
            </a:extLst>
          </p:cNvPr>
          <p:cNvSpPr/>
          <p:nvPr/>
        </p:nvSpPr>
        <p:spPr>
          <a:xfrm>
            <a:off x="253990" y="1030606"/>
            <a:ext cx="384898" cy="369332"/>
          </a:xfrm>
          <a:prstGeom prst="ellipse">
            <a:avLst/>
          </a:prstGeom>
          <a:solidFill>
            <a:srgbClr val="0AB3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0B3157-46B0-A5B6-3551-6E369441DAE0}"/>
              </a:ext>
            </a:extLst>
          </p:cNvPr>
          <p:cNvSpPr/>
          <p:nvPr/>
        </p:nvSpPr>
        <p:spPr>
          <a:xfrm>
            <a:off x="269453" y="2660166"/>
            <a:ext cx="384898" cy="369332"/>
          </a:xfrm>
          <a:prstGeom prst="ellipse">
            <a:avLst/>
          </a:prstGeom>
          <a:solidFill>
            <a:srgbClr val="0AB3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8DD004-E26F-6E74-40D7-98B44FD031B9}"/>
              </a:ext>
            </a:extLst>
          </p:cNvPr>
          <p:cNvSpPr/>
          <p:nvPr/>
        </p:nvSpPr>
        <p:spPr>
          <a:xfrm>
            <a:off x="258396" y="3506883"/>
            <a:ext cx="384898" cy="369332"/>
          </a:xfrm>
          <a:prstGeom prst="ellipse">
            <a:avLst/>
          </a:prstGeom>
          <a:solidFill>
            <a:srgbClr val="0AB3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CCE669-9407-0C3A-C97B-8B00A9A6E0C3}"/>
              </a:ext>
            </a:extLst>
          </p:cNvPr>
          <p:cNvSpPr/>
          <p:nvPr/>
        </p:nvSpPr>
        <p:spPr>
          <a:xfrm>
            <a:off x="314598" y="5298564"/>
            <a:ext cx="384898" cy="369332"/>
          </a:xfrm>
          <a:prstGeom prst="ellipse">
            <a:avLst/>
          </a:prstGeom>
          <a:solidFill>
            <a:srgbClr val="0AB3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latin typeface="Century Gothic" panose="020B0502020202020204" pitchFamily="34" charset="0"/>
              </a:rPr>
              <a:t>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065F83-9DA0-44FD-E0E0-DD187744F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45827"/>
              </p:ext>
            </p:extLst>
          </p:nvPr>
        </p:nvGraphicFramePr>
        <p:xfrm>
          <a:off x="266690" y="914395"/>
          <a:ext cx="11225814" cy="53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983">
                  <a:extLst>
                    <a:ext uri="{9D8B030D-6E8A-4147-A177-3AD203B41FA5}">
                      <a16:colId xmlns:a16="http://schemas.microsoft.com/office/drawing/2014/main" val="3756675306"/>
                    </a:ext>
                  </a:extLst>
                </a:gridCol>
                <a:gridCol w="9335831">
                  <a:extLst>
                    <a:ext uri="{9D8B030D-6E8A-4147-A177-3AD203B41FA5}">
                      <a16:colId xmlns:a16="http://schemas.microsoft.com/office/drawing/2014/main" val="382553536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PET-CT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belum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cukup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popular di Indonesia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jumlah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PET-CT 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lebih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sedikit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dibandingkan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negara 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tetangga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dengan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populasi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lebih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rendah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Contoh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 Malaysia dan Singapura)</a:t>
                      </a:r>
                    </a:p>
                    <a:p>
                      <a:pPr marL="342900" indent="-342900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Jumlah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cyclotron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terbatas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menyebabkan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produksi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radiofarmaka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rendah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RS yang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memiliki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PET CT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belum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memiliki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perizinan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untuk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distribusi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radiofarmaka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Belum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perusahaan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industri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swasta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yang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memproduksi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cyclotron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endParaRPr lang="en-US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27509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354013" lvl="1" indent="-342900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4013" lvl="1" indent="-342900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  <a:tabLst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Harga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alat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mahal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(~Rp. 60M),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siklotron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(~Rp. 100M)</a:t>
                      </a:r>
                    </a:p>
                    <a:p>
                      <a:pPr marL="354013" lvl="1" indent="-342900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  <a:tabLst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Biaya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operasional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dan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pemeliharaan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tinggi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354013" lvl="1" indent="-342900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  <a:tabLst/>
                      </a:pPr>
                      <a:endParaRPr lang="en-US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25748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677863" indent="-276225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Jumlah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nakes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penunjang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masih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sedikit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Fisikawan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Medik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Radiofarmasi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Teknologis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marL="342900" indent="-342900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Institusi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pendidikan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masih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terbatas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677863" indent="-276225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Dokter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Spesialis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Kedokteran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Nuklir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(Sp. KN): RSUP Hasan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Sadikin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677863" indent="-276225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Fisikawan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medik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 UI dan UNDIP</a:t>
                      </a:r>
                    </a:p>
                    <a:p>
                      <a:pPr marL="677863" indent="-276225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Radiofarmasis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 UNPAD</a:t>
                      </a:r>
                    </a:p>
                    <a:p>
                      <a:pPr marL="677863" indent="-276225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93992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Proses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perizinan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tidak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mudah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karena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harus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memenuhi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standar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keamanan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radiasi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dan CPOB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untuk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produksi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dan 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distribusi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radiofarmaka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marL="342900" indent="-342900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Persyaratan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pembangunan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bunker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siklotron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sangat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ketat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342900" indent="-342900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US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061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68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B0FB-F590-2FDD-232E-FA2F2969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PET-CT </a:t>
            </a:r>
            <a:r>
              <a:rPr lang="en-US" dirty="0" err="1"/>
              <a:t>nasional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BE3922-30EB-B301-BA4A-B11D3ED76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28085-E5CC-275A-67DB-B3530AF79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8CED84-684E-BFC2-EC32-06ECF9A895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101537-5AFD-4B76-1D3D-E5FB41375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496420"/>
              </p:ext>
            </p:extLst>
          </p:nvPr>
        </p:nvGraphicFramePr>
        <p:xfrm>
          <a:off x="395517" y="1332632"/>
          <a:ext cx="11485822" cy="4846320"/>
        </p:xfrm>
        <a:graphic>
          <a:graphicData uri="http://schemas.openxmlformats.org/drawingml/2006/table">
            <a:tbl>
              <a:tblPr firstRow="1" bandRow="1"/>
              <a:tblGrid>
                <a:gridCol w="1190764">
                  <a:extLst>
                    <a:ext uri="{9D8B030D-6E8A-4147-A177-3AD203B41FA5}">
                      <a16:colId xmlns:a16="http://schemas.microsoft.com/office/drawing/2014/main" val="1648829375"/>
                    </a:ext>
                  </a:extLst>
                </a:gridCol>
                <a:gridCol w="10295058">
                  <a:extLst>
                    <a:ext uri="{9D8B030D-6E8A-4147-A177-3AD203B41FA5}">
                      <a16:colId xmlns:a16="http://schemas.microsoft.com/office/drawing/2014/main" val="422582659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Percepatan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produksi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dokter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spesialis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nakes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penunjang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layanan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PET-CT.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Penambahan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kuota</a:t>
                      </a:r>
                      <a:endParaRPr lang="en-US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Hospital-based system 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Beasiswa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pendidikan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pelatihan</a:t>
                      </a:r>
                      <a:endParaRPr lang="en-US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3DC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550011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penyediaan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alkes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PET-CT dan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siklotron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D3DC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C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871263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Penyusunan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nasional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pembangunan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ruangan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center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PET-CT.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D3DC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C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53238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Memberi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peluang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swasta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produksi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radiofarmaka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D3DC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C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04635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Menghimpun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dukungan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stakeholder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perluasan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layanan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PET-CT.</a:t>
                      </a:r>
                    </a:p>
                    <a:p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kerja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internasional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contoh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Kemenkes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MoU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IAEA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perluasan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layanan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radioterapi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kedokteran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nuklir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nasional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endParaRPr lang="en-US" sz="160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D3DC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C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6185262"/>
                  </a:ext>
                </a:extLst>
              </a:tr>
            </a:tbl>
          </a:graphicData>
        </a:graphic>
      </p:graphicFrame>
      <p:pic>
        <p:nvPicPr>
          <p:cNvPr id="10" name="Graphic 9" descr="Doctor male outline">
            <a:extLst>
              <a:ext uri="{FF2B5EF4-FFF2-40B4-BE49-F238E27FC236}">
                <a16:creationId xmlns:a16="http://schemas.microsoft.com/office/drawing/2014/main" id="{45D7976B-516A-5083-9EA1-3DF0A51A7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840" y="1449054"/>
            <a:ext cx="679028" cy="679028"/>
          </a:xfrm>
          <a:prstGeom prst="rect">
            <a:avLst/>
          </a:prstGeom>
        </p:spPr>
      </p:pic>
      <p:pic>
        <p:nvPicPr>
          <p:cNvPr id="12" name="Graphic 11" descr="Money outline">
            <a:extLst>
              <a:ext uri="{FF2B5EF4-FFF2-40B4-BE49-F238E27FC236}">
                <a16:creationId xmlns:a16="http://schemas.microsoft.com/office/drawing/2014/main" id="{72D6241E-921C-AC9E-5A07-6B28C7832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840" y="2844135"/>
            <a:ext cx="679028" cy="679028"/>
          </a:xfrm>
          <a:prstGeom prst="rect">
            <a:avLst/>
          </a:prstGeom>
        </p:spPr>
      </p:pic>
      <p:pic>
        <p:nvPicPr>
          <p:cNvPr id="14" name="Graphic 13" descr="Checklist outline">
            <a:extLst>
              <a:ext uri="{FF2B5EF4-FFF2-40B4-BE49-F238E27FC236}">
                <a16:creationId xmlns:a16="http://schemas.microsoft.com/office/drawing/2014/main" id="{F8FAA220-0748-7950-6A00-CFACE7B19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840" y="3684468"/>
            <a:ext cx="679028" cy="679028"/>
          </a:xfrm>
          <a:prstGeom prst="rect">
            <a:avLst/>
          </a:prstGeom>
        </p:spPr>
      </p:pic>
      <p:pic>
        <p:nvPicPr>
          <p:cNvPr id="18" name="Graphic 17" descr="Users outline">
            <a:extLst>
              <a:ext uri="{FF2B5EF4-FFF2-40B4-BE49-F238E27FC236}">
                <a16:creationId xmlns:a16="http://schemas.microsoft.com/office/drawing/2014/main" id="{43B3F0F9-9F44-B5B0-7399-ECA8B74E3F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296" y="5160410"/>
            <a:ext cx="679028" cy="679028"/>
          </a:xfrm>
          <a:prstGeom prst="rect">
            <a:avLst/>
          </a:prstGeom>
        </p:spPr>
      </p:pic>
      <p:pic>
        <p:nvPicPr>
          <p:cNvPr id="16" name="Graphic 15" descr="Handshake outline">
            <a:extLst>
              <a:ext uri="{FF2B5EF4-FFF2-40B4-BE49-F238E27FC236}">
                <a16:creationId xmlns:a16="http://schemas.microsoft.com/office/drawing/2014/main" id="{B1541E9A-BACD-7A0D-0130-75D6CF4E0F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8068" y="4422439"/>
            <a:ext cx="679028" cy="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9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84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Positron Emission Tomography (PET) | The Texas Heart Institute">
            <a:extLst>
              <a:ext uri="{FF2B5EF4-FFF2-40B4-BE49-F238E27FC236}">
                <a16:creationId xmlns:a16="http://schemas.microsoft.com/office/drawing/2014/main" id="{9B0D2E87-693F-F1CA-041C-5B86371F7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b="8341"/>
          <a:stretch/>
        </p:blipFill>
        <p:spPr bwMode="auto">
          <a:xfrm>
            <a:off x="4538296" y="126812"/>
            <a:ext cx="11235104" cy="672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432;p79">
            <a:extLst>
              <a:ext uri="{FF2B5EF4-FFF2-40B4-BE49-F238E27FC236}">
                <a16:creationId xmlns:a16="http://schemas.microsoft.com/office/drawing/2014/main" id="{573001AE-5AD2-DF77-373B-A8ABFD139DD7}"/>
              </a:ext>
            </a:extLst>
          </p:cNvPr>
          <p:cNvSpPr/>
          <p:nvPr/>
        </p:nvSpPr>
        <p:spPr>
          <a:xfrm rot="10800000">
            <a:off x="-9760" y="0"/>
            <a:ext cx="9191859" cy="698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866C75D-030E-E989-BA53-351EBC58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04C43-6F60-1DF2-218C-2B8F3F798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3540B-5C0B-1326-FE5A-E4396505D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D0CD7C-EA2B-4406-811E-E3DBAD89E2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021823-334E-7094-DBEC-95AF7F6833DB}"/>
              </a:ext>
            </a:extLst>
          </p:cNvPr>
          <p:cNvSpPr txBox="1">
            <a:spLocks/>
          </p:cNvSpPr>
          <p:nvPr/>
        </p:nvSpPr>
        <p:spPr>
          <a:xfrm>
            <a:off x="263769" y="169857"/>
            <a:ext cx="11664462" cy="391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PET CT - Scan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FA58E97-8406-2ED9-56B6-E008E6BCD3E4}"/>
              </a:ext>
            </a:extLst>
          </p:cNvPr>
          <p:cNvSpPr txBox="1">
            <a:spLocks/>
          </p:cNvSpPr>
          <p:nvPr/>
        </p:nvSpPr>
        <p:spPr>
          <a:xfrm>
            <a:off x="8920426" y="62860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099C12-0FA6-5345-B979-B19A08F582E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4AFFCDE-2E7C-0F80-29C5-1F05ADBC0B5C}"/>
              </a:ext>
            </a:extLst>
          </p:cNvPr>
          <p:cNvSpPr txBox="1">
            <a:spLocks/>
          </p:cNvSpPr>
          <p:nvPr/>
        </p:nvSpPr>
        <p:spPr>
          <a:xfrm>
            <a:off x="258397" y="1328554"/>
            <a:ext cx="4618404" cy="3342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Merupakan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pencitraan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kedokteran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nuklir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menggabungkan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molekular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fungsi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anatomi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tubuh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793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9F6B46BB-B39E-6435-7E37-D0B198DC540B}"/>
              </a:ext>
            </a:extLst>
          </p:cNvPr>
          <p:cNvSpPr/>
          <p:nvPr/>
        </p:nvSpPr>
        <p:spPr>
          <a:xfrm>
            <a:off x="388617" y="1675887"/>
            <a:ext cx="384898" cy="413320"/>
          </a:xfrm>
          <a:prstGeom prst="ellipse">
            <a:avLst/>
          </a:prstGeom>
          <a:solidFill>
            <a:srgbClr val="15AF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220AFEA-471D-4549-0AE2-04C77FAA00D2}"/>
              </a:ext>
            </a:extLst>
          </p:cNvPr>
          <p:cNvSpPr/>
          <p:nvPr/>
        </p:nvSpPr>
        <p:spPr>
          <a:xfrm>
            <a:off x="388617" y="2241630"/>
            <a:ext cx="384898" cy="413320"/>
          </a:xfrm>
          <a:prstGeom prst="ellipse">
            <a:avLst/>
          </a:prstGeom>
          <a:solidFill>
            <a:srgbClr val="15AF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5FE5DD8-CEA6-33C0-3146-DC043CE9FF39}"/>
              </a:ext>
            </a:extLst>
          </p:cNvPr>
          <p:cNvSpPr/>
          <p:nvPr/>
        </p:nvSpPr>
        <p:spPr>
          <a:xfrm>
            <a:off x="388617" y="2749823"/>
            <a:ext cx="384898" cy="413320"/>
          </a:xfrm>
          <a:prstGeom prst="ellipse">
            <a:avLst/>
          </a:prstGeom>
          <a:solidFill>
            <a:srgbClr val="15AF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9B47BF6-04B1-4F6B-B2DB-6B5B9B01E727}"/>
              </a:ext>
            </a:extLst>
          </p:cNvPr>
          <p:cNvSpPr/>
          <p:nvPr/>
        </p:nvSpPr>
        <p:spPr>
          <a:xfrm>
            <a:off x="388617" y="3301398"/>
            <a:ext cx="384898" cy="413320"/>
          </a:xfrm>
          <a:prstGeom prst="ellipse">
            <a:avLst/>
          </a:prstGeom>
          <a:solidFill>
            <a:srgbClr val="15AF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CF1C10D-C8DB-2584-EE0E-94ABF77BC71A}"/>
              </a:ext>
            </a:extLst>
          </p:cNvPr>
          <p:cNvSpPr/>
          <p:nvPr/>
        </p:nvSpPr>
        <p:spPr>
          <a:xfrm>
            <a:off x="388617" y="3880700"/>
            <a:ext cx="384898" cy="413320"/>
          </a:xfrm>
          <a:prstGeom prst="ellipse">
            <a:avLst/>
          </a:prstGeom>
          <a:solidFill>
            <a:srgbClr val="15AF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51AD848-81EC-C9D0-50CB-9B606FE03347}"/>
              </a:ext>
            </a:extLst>
          </p:cNvPr>
          <p:cNvSpPr/>
          <p:nvPr/>
        </p:nvSpPr>
        <p:spPr>
          <a:xfrm>
            <a:off x="388617" y="4414311"/>
            <a:ext cx="384898" cy="413320"/>
          </a:xfrm>
          <a:prstGeom prst="ellipse">
            <a:avLst/>
          </a:prstGeom>
          <a:solidFill>
            <a:srgbClr val="15AF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C86670C-CFE4-3104-C55F-00D08731456C}"/>
              </a:ext>
            </a:extLst>
          </p:cNvPr>
          <p:cNvSpPr/>
          <p:nvPr/>
        </p:nvSpPr>
        <p:spPr>
          <a:xfrm>
            <a:off x="388617" y="4947922"/>
            <a:ext cx="384898" cy="413320"/>
          </a:xfrm>
          <a:prstGeom prst="ellipse">
            <a:avLst/>
          </a:prstGeom>
          <a:solidFill>
            <a:srgbClr val="15AF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B9E8D10-BEF8-C175-698C-3159A12AE297}"/>
              </a:ext>
            </a:extLst>
          </p:cNvPr>
          <p:cNvSpPr/>
          <p:nvPr/>
        </p:nvSpPr>
        <p:spPr>
          <a:xfrm>
            <a:off x="388617" y="5492652"/>
            <a:ext cx="384898" cy="413320"/>
          </a:xfrm>
          <a:prstGeom prst="ellipse">
            <a:avLst/>
          </a:prstGeom>
          <a:solidFill>
            <a:srgbClr val="15AF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2067ED8-9106-011A-8A28-AD81E9EB96D4}"/>
              </a:ext>
            </a:extLst>
          </p:cNvPr>
          <p:cNvSpPr/>
          <p:nvPr/>
        </p:nvSpPr>
        <p:spPr>
          <a:xfrm>
            <a:off x="388617" y="1158688"/>
            <a:ext cx="384898" cy="413320"/>
          </a:xfrm>
          <a:prstGeom prst="ellipse">
            <a:avLst/>
          </a:prstGeom>
          <a:solidFill>
            <a:srgbClr val="15AF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DD1DA24-B24F-6687-710C-4D667043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PET - 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D84376-AA9E-6BD8-5F1B-2B3F64BFC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25FA69F-B624-0ECA-8E34-41814BF1B5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1801D0-24AF-1B81-554B-E190A4E300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7D20EDB-BA06-F80C-A247-E8F7B90CE3CD}"/>
              </a:ext>
            </a:extLst>
          </p:cNvPr>
          <p:cNvSpPr txBox="1">
            <a:spLocks/>
          </p:cNvSpPr>
          <p:nvPr/>
        </p:nvSpPr>
        <p:spPr>
          <a:xfrm>
            <a:off x="1115815" y="1060133"/>
            <a:ext cx="10541036" cy="47231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800" dirty="0" err="1">
                <a:latin typeface="Century Gothic" panose="020B0502020202020204" pitchFamily="34" charset="0"/>
              </a:rPr>
              <a:t>Mengevaluasi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sejauh</a:t>
            </a:r>
            <a:r>
              <a:rPr lang="en-GB" sz="1800" dirty="0">
                <a:latin typeface="Century Gothic" panose="020B0502020202020204" pitchFamily="34" charset="0"/>
              </a:rPr>
              <a:t> mana </a:t>
            </a:r>
            <a:r>
              <a:rPr lang="en-GB" sz="1800" b="1" dirty="0" err="1">
                <a:latin typeface="Century Gothic" panose="020B0502020202020204" pitchFamily="34" charset="0"/>
              </a:rPr>
              <a:t>penyebaran</a:t>
            </a:r>
            <a:r>
              <a:rPr lang="en-GB" sz="1800" b="1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kanker</a:t>
            </a:r>
            <a:r>
              <a:rPr lang="en-GB" sz="1800" b="1" dirty="0">
                <a:latin typeface="Century Gothic" panose="020B0502020202020204" pitchFamily="34" charset="0"/>
              </a:rPr>
              <a:t> (</a:t>
            </a:r>
            <a:r>
              <a:rPr lang="en-GB" sz="1800" b="1" dirty="0" err="1">
                <a:latin typeface="Century Gothic" panose="020B0502020202020204" pitchFamily="34" charset="0"/>
              </a:rPr>
              <a:t>penentuan</a:t>
            </a:r>
            <a:r>
              <a:rPr lang="en-GB" sz="1800" b="1" dirty="0">
                <a:latin typeface="Century Gothic" panose="020B0502020202020204" pitchFamily="34" charset="0"/>
              </a:rPr>
              <a:t> stadium </a:t>
            </a:r>
            <a:r>
              <a:rPr lang="en-GB" sz="1800" b="1" dirty="0" err="1">
                <a:latin typeface="Century Gothic" panose="020B0502020202020204" pitchFamily="34" charset="0"/>
              </a:rPr>
              <a:t>kanker</a:t>
            </a:r>
            <a:r>
              <a:rPr lang="en-GB" sz="1800" b="1" dirty="0">
                <a:latin typeface="Century Gothic" panose="020B0502020202020204" pitchFamily="34" charset="0"/>
              </a:rPr>
              <a:t>)</a:t>
            </a:r>
            <a:r>
              <a:rPr lang="en-GB" sz="18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err="1">
                <a:latin typeface="Century Gothic" panose="020B0502020202020204" pitchFamily="34" charset="0"/>
              </a:rPr>
              <a:t>Mendeteksi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kekambuhan</a:t>
            </a:r>
            <a:r>
              <a:rPr lang="en-GB" sz="1800" b="1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kanker</a:t>
            </a:r>
            <a:r>
              <a:rPr lang="en-GB" sz="1800" dirty="0">
                <a:latin typeface="Century Gothic" panose="020B0502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err="1">
                <a:latin typeface="Century Gothic" panose="020B0502020202020204" pitchFamily="34" charset="0"/>
              </a:rPr>
              <a:t>Mencari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penyakit</a:t>
            </a:r>
            <a:r>
              <a:rPr lang="en-GB" sz="1800" b="1" dirty="0">
                <a:latin typeface="Century Gothic" panose="020B0502020202020204" pitchFamily="34" charset="0"/>
              </a:rPr>
              <a:t> primer </a:t>
            </a:r>
            <a:r>
              <a:rPr lang="en-GB" sz="1800" dirty="0">
                <a:latin typeface="Century Gothic" panose="020B0502020202020204" pitchFamily="34" charset="0"/>
              </a:rPr>
              <a:t>yang </a:t>
            </a:r>
            <a:r>
              <a:rPr lang="en-GB" sz="1800" dirty="0" err="1">
                <a:latin typeface="Century Gothic" panose="020B0502020202020204" pitchFamily="34" charset="0"/>
              </a:rPr>
              <a:t>tidak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diketahui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ketika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telah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ditemukan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adanya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penyebaran</a:t>
            </a:r>
            <a:r>
              <a:rPr lang="en-GB" sz="18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err="1">
                <a:latin typeface="Century Gothic" panose="020B0502020202020204" pitchFamily="34" charset="0"/>
              </a:rPr>
              <a:t>Membedakan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lesi</a:t>
            </a:r>
            <a:r>
              <a:rPr lang="en-GB" sz="1800" b="1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jinak</a:t>
            </a:r>
            <a:r>
              <a:rPr lang="en-GB" sz="1800" b="1" dirty="0">
                <a:latin typeface="Century Gothic" panose="020B0502020202020204" pitchFamily="34" charset="0"/>
              </a:rPr>
              <a:t> dan </a:t>
            </a:r>
            <a:r>
              <a:rPr lang="en-GB" sz="1800" b="1" dirty="0" err="1">
                <a:latin typeface="Century Gothic" panose="020B0502020202020204" pitchFamily="34" charset="0"/>
              </a:rPr>
              <a:t>ganas</a:t>
            </a:r>
            <a:r>
              <a:rPr lang="en-GB" sz="18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err="1">
                <a:latin typeface="Century Gothic" panose="020B0502020202020204" pitchFamily="34" charset="0"/>
              </a:rPr>
              <a:t>Mengevaluasi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respon</a:t>
            </a:r>
            <a:r>
              <a:rPr lang="en-GB" sz="1800" b="1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kemoterapi</a:t>
            </a:r>
            <a:r>
              <a:rPr lang="en-GB" sz="1800" b="1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atau</a:t>
            </a:r>
            <a:r>
              <a:rPr lang="en-GB" sz="1800" b="1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radioterapi</a:t>
            </a:r>
            <a:r>
              <a:rPr lang="en-GB" sz="18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err="1">
                <a:latin typeface="Century Gothic" panose="020B0502020202020204" pitchFamily="34" charset="0"/>
              </a:rPr>
              <a:t>Memilih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lokasi</a:t>
            </a:r>
            <a:r>
              <a:rPr lang="en-GB" sz="1800" b="1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tumor</a:t>
            </a:r>
            <a:r>
              <a:rPr lang="en-GB" sz="1800" b="1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untuk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panduan</a:t>
            </a:r>
            <a:r>
              <a:rPr lang="en-GB" sz="1800" dirty="0">
                <a:latin typeface="Century Gothic" panose="020B0502020202020204" pitchFamily="34" charset="0"/>
              </a:rPr>
              <a:t> biopsy</a:t>
            </a:r>
            <a:r>
              <a:rPr lang="id-ID" sz="1800" dirty="0">
                <a:latin typeface="Century Gothic" panose="020B0502020202020204" pitchFamily="34" charset="0"/>
              </a:rPr>
              <a:t> (area yang menangkap </a:t>
            </a:r>
            <a:r>
              <a:rPr lang="id-ID" sz="1800" dirty="0" err="1">
                <a:latin typeface="Century Gothic" panose="020B0502020202020204" pitchFamily="34" charset="0"/>
              </a:rPr>
              <a:t>radiofarmaka</a:t>
            </a:r>
            <a:r>
              <a:rPr lang="id-ID" sz="1800" dirty="0">
                <a:latin typeface="Century Gothic" panose="020B0502020202020204" pitchFamily="34" charset="0"/>
              </a:rPr>
              <a:t> tinggi)</a:t>
            </a:r>
            <a:endParaRPr lang="en-GB" sz="1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err="1">
                <a:latin typeface="Century Gothic" panose="020B0502020202020204" pitchFamily="34" charset="0"/>
              </a:rPr>
              <a:t>Perencanaan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pra-bedah</a:t>
            </a:r>
            <a:r>
              <a:rPr lang="en-GB" sz="18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b="1" dirty="0" err="1">
                <a:latin typeface="Century Gothic" panose="020B0502020202020204" pitchFamily="34" charset="0"/>
              </a:rPr>
              <a:t>Perencanaan</a:t>
            </a:r>
            <a:r>
              <a:rPr lang="en-GB" sz="1800" b="1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radioterapi</a:t>
            </a:r>
            <a:r>
              <a:rPr lang="en-GB" sz="1800" b="1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dengan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tujuan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terapeutik</a:t>
            </a:r>
            <a:r>
              <a:rPr lang="en-GB" sz="1800" dirty="0">
                <a:latin typeface="Century Gothic" panose="020B0502020202020204" pitchFamily="34" charset="0"/>
              </a:rPr>
              <a:t> dan </a:t>
            </a:r>
            <a:r>
              <a:rPr lang="en-GB" sz="1800" dirty="0" err="1">
                <a:latin typeface="Century Gothic" panose="020B0502020202020204" pitchFamily="34" charset="0"/>
              </a:rPr>
              <a:t>paliatif</a:t>
            </a:r>
            <a:r>
              <a:rPr lang="en-GB" sz="18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err="1">
                <a:latin typeface="Century Gothic" panose="020B0502020202020204" pitchFamily="34" charset="0"/>
              </a:rPr>
              <a:t>Selain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bermanfaat</a:t>
            </a:r>
            <a:r>
              <a:rPr lang="en-GB" sz="1800" dirty="0">
                <a:latin typeface="Century Gothic" panose="020B0502020202020204" pitchFamily="34" charset="0"/>
              </a:rPr>
              <a:t> di </a:t>
            </a:r>
            <a:r>
              <a:rPr lang="en-GB" sz="1800" dirty="0" err="1">
                <a:latin typeface="Century Gothic" panose="020B0502020202020204" pitchFamily="34" charset="0"/>
              </a:rPr>
              <a:t>bidang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onkologi</a:t>
            </a:r>
            <a:r>
              <a:rPr lang="en-GB" sz="1800" dirty="0">
                <a:latin typeface="Century Gothic" panose="020B0502020202020204" pitchFamily="34" charset="0"/>
              </a:rPr>
              <a:t>, juga </a:t>
            </a:r>
            <a:r>
              <a:rPr lang="en-GB" sz="1800" dirty="0" err="1">
                <a:latin typeface="Century Gothic" panose="020B0502020202020204" pitchFamily="34" charset="0"/>
              </a:rPr>
              <a:t>bermanfaat</a:t>
            </a:r>
            <a:r>
              <a:rPr lang="en-GB" sz="1800" dirty="0">
                <a:latin typeface="Century Gothic" panose="020B0502020202020204" pitchFamily="34" charset="0"/>
              </a:rPr>
              <a:t> di </a:t>
            </a:r>
            <a:r>
              <a:rPr lang="en-GB" sz="1800" dirty="0" err="1">
                <a:latin typeface="Century Gothic" panose="020B0502020202020204" pitchFamily="34" charset="0"/>
              </a:rPr>
              <a:t>bidang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latin typeface="Century Gothic" panose="020B0502020202020204" pitchFamily="34" charset="0"/>
              </a:rPr>
              <a:t>kardiologi</a:t>
            </a:r>
            <a:r>
              <a:rPr lang="en-GB" sz="1800" b="1" dirty="0">
                <a:latin typeface="Century Gothic" panose="020B0502020202020204" pitchFamily="34" charset="0"/>
              </a:rPr>
              <a:t> dan </a:t>
            </a:r>
            <a:r>
              <a:rPr lang="en-GB" sz="1800" b="1" dirty="0" err="1">
                <a:latin typeface="Century Gothic" panose="020B0502020202020204" pitchFamily="34" charset="0"/>
              </a:rPr>
              <a:t>neurologi</a:t>
            </a:r>
            <a:r>
              <a:rPr lang="en-GB" sz="1800" b="1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1" name="Graphic 20" descr="Brain in head outline">
            <a:extLst>
              <a:ext uri="{FF2B5EF4-FFF2-40B4-BE49-F238E27FC236}">
                <a16:creationId xmlns:a16="http://schemas.microsoft.com/office/drawing/2014/main" id="{3A164FAA-A321-955D-25B5-2ED780B06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949" y="2291728"/>
            <a:ext cx="410220" cy="410220"/>
          </a:xfrm>
          <a:prstGeom prst="rect">
            <a:avLst/>
          </a:prstGeom>
        </p:spPr>
      </p:pic>
      <p:pic>
        <p:nvPicPr>
          <p:cNvPr id="23" name="Graphic 22" descr="Fever outline">
            <a:extLst>
              <a:ext uri="{FF2B5EF4-FFF2-40B4-BE49-F238E27FC236}">
                <a16:creationId xmlns:a16="http://schemas.microsoft.com/office/drawing/2014/main" id="{FC409278-60CF-85F6-33B1-DFB5A5002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688" y="1684061"/>
            <a:ext cx="440918" cy="440918"/>
          </a:xfrm>
          <a:prstGeom prst="rect">
            <a:avLst/>
          </a:prstGeom>
        </p:spPr>
      </p:pic>
      <p:pic>
        <p:nvPicPr>
          <p:cNvPr id="25" name="Graphic 24" descr="DNA outline">
            <a:extLst>
              <a:ext uri="{FF2B5EF4-FFF2-40B4-BE49-F238E27FC236}">
                <a16:creationId xmlns:a16="http://schemas.microsoft.com/office/drawing/2014/main" id="{A4BC16BF-B127-0394-5791-0B863CB1EF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235539">
            <a:off x="527251" y="1166623"/>
            <a:ext cx="440918" cy="440918"/>
          </a:xfrm>
          <a:prstGeom prst="rect">
            <a:avLst/>
          </a:prstGeom>
        </p:spPr>
      </p:pic>
      <p:pic>
        <p:nvPicPr>
          <p:cNvPr id="27" name="Graphic 26" descr="IV outline">
            <a:extLst>
              <a:ext uri="{FF2B5EF4-FFF2-40B4-BE49-F238E27FC236}">
                <a16:creationId xmlns:a16="http://schemas.microsoft.com/office/drawing/2014/main" id="{8BBC3D6B-14BD-2200-CD26-5B2A194F8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1004" y="3295431"/>
            <a:ext cx="440918" cy="440918"/>
          </a:xfrm>
          <a:prstGeom prst="rect">
            <a:avLst/>
          </a:prstGeom>
        </p:spPr>
      </p:pic>
      <p:pic>
        <p:nvPicPr>
          <p:cNvPr id="29" name="Graphic 28" descr="Needle outline">
            <a:extLst>
              <a:ext uri="{FF2B5EF4-FFF2-40B4-BE49-F238E27FC236}">
                <a16:creationId xmlns:a16="http://schemas.microsoft.com/office/drawing/2014/main" id="{890623FF-7F8A-D78E-BB21-82C2096F38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7251" y="3859934"/>
            <a:ext cx="440918" cy="440918"/>
          </a:xfrm>
          <a:prstGeom prst="rect">
            <a:avLst/>
          </a:prstGeom>
        </p:spPr>
      </p:pic>
      <p:pic>
        <p:nvPicPr>
          <p:cNvPr id="31" name="Graphic 30" descr="Doctor male outline">
            <a:extLst>
              <a:ext uri="{FF2B5EF4-FFF2-40B4-BE49-F238E27FC236}">
                <a16:creationId xmlns:a16="http://schemas.microsoft.com/office/drawing/2014/main" id="{15A043AF-13AA-C0A1-57B7-D9EF046A19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1004" y="4409088"/>
            <a:ext cx="440918" cy="440918"/>
          </a:xfrm>
          <a:prstGeom prst="rect">
            <a:avLst/>
          </a:prstGeom>
        </p:spPr>
      </p:pic>
      <p:pic>
        <p:nvPicPr>
          <p:cNvPr id="35" name="Graphic 34" descr="Brain outline">
            <a:extLst>
              <a:ext uri="{FF2B5EF4-FFF2-40B4-BE49-F238E27FC236}">
                <a16:creationId xmlns:a16="http://schemas.microsoft.com/office/drawing/2014/main" id="{36C4A7DB-B7EC-D655-8C28-D7999836A6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5565" y="5499852"/>
            <a:ext cx="440918" cy="440918"/>
          </a:xfrm>
          <a:prstGeom prst="rect">
            <a:avLst/>
          </a:prstGeom>
        </p:spPr>
      </p:pic>
      <p:pic>
        <p:nvPicPr>
          <p:cNvPr id="55" name="Graphic 54" descr="Radioactive outline">
            <a:extLst>
              <a:ext uri="{FF2B5EF4-FFF2-40B4-BE49-F238E27FC236}">
                <a16:creationId xmlns:a16="http://schemas.microsoft.com/office/drawing/2014/main" id="{BA3B2558-B194-D923-FA7A-13AD19CF9D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2600" y="4906880"/>
            <a:ext cx="390493" cy="390493"/>
          </a:xfrm>
          <a:prstGeom prst="rect">
            <a:avLst/>
          </a:prstGeom>
        </p:spPr>
      </p:pic>
      <p:pic>
        <p:nvPicPr>
          <p:cNvPr id="57" name="Graphic 56" descr="Artificial Intelligence outline">
            <a:extLst>
              <a:ext uri="{FF2B5EF4-FFF2-40B4-BE49-F238E27FC236}">
                <a16:creationId xmlns:a16="http://schemas.microsoft.com/office/drawing/2014/main" id="{4E428B3D-8BED-86ED-3996-ECC01A8696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39069" y="274628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133234-56FD-9B0F-EA4C-14C2DCAA0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1" r="7493"/>
          <a:stretch/>
        </p:blipFill>
        <p:spPr>
          <a:xfrm>
            <a:off x="6420335" y="786923"/>
            <a:ext cx="5860836" cy="5462993"/>
          </a:xfrm>
          <a:prstGeom prst="rect">
            <a:avLst/>
          </a:prstGeom>
          <a:effectLst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458BF43-EEE7-B28E-EDFC-F02341F5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Keunggulan</a:t>
            </a:r>
            <a:r>
              <a:rPr lang="en-US" dirty="0"/>
              <a:t> PET CT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DBAE98-FFBB-7E27-302D-56F1AC3235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A803D5-1380-67D3-4153-35BEF3944D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A1BDA3B-D324-098F-8B5F-A1B0A43EC2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6F7B51-42F5-8012-23C9-AD6F9AD98E69}"/>
              </a:ext>
            </a:extLst>
          </p:cNvPr>
          <p:cNvSpPr txBox="1"/>
          <p:nvPr/>
        </p:nvSpPr>
        <p:spPr>
          <a:xfrm>
            <a:off x="1009198" y="988081"/>
            <a:ext cx="5294141" cy="5433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ID" dirty="0" err="1">
                <a:latin typeface="Century Gothic" panose="020B0502020202020204" pitchFamily="34" charset="0"/>
              </a:rPr>
              <a:t>Dapat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mendeteksi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kanker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secara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b="1" dirty="0" err="1">
                <a:latin typeface="Century Gothic" panose="020B0502020202020204" pitchFamily="34" charset="0"/>
              </a:rPr>
              <a:t>molekular</a:t>
            </a:r>
            <a:r>
              <a:rPr lang="en-ID" b="1" dirty="0">
                <a:latin typeface="Century Gothic" panose="020B0502020202020204" pitchFamily="34" charset="0"/>
              </a:rPr>
              <a:t>, </a:t>
            </a:r>
            <a:r>
              <a:rPr lang="en-ID" b="1" dirty="0" err="1">
                <a:latin typeface="Century Gothic" panose="020B0502020202020204" pitchFamily="34" charset="0"/>
              </a:rPr>
              <a:t>fungsi</a:t>
            </a:r>
            <a:r>
              <a:rPr lang="en-ID" b="1" dirty="0">
                <a:latin typeface="Century Gothic" panose="020B0502020202020204" pitchFamily="34" charset="0"/>
              </a:rPr>
              <a:t>, dan </a:t>
            </a:r>
            <a:r>
              <a:rPr lang="en-ID" b="1" dirty="0" err="1">
                <a:latin typeface="Century Gothic" panose="020B0502020202020204" pitchFamily="34" charset="0"/>
              </a:rPr>
              <a:t>anatomi</a:t>
            </a:r>
            <a:r>
              <a:rPr lang="en-ID" b="1" dirty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ID" dirty="0">
              <a:latin typeface="Century Gothic" panose="020B0502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ID" dirty="0">
                <a:latin typeface="Century Gothic" panose="020B0502020202020204" pitchFamily="34" charset="0"/>
              </a:rPr>
              <a:t>Citra </a:t>
            </a:r>
            <a:r>
              <a:rPr lang="en-ID" dirty="0" err="1">
                <a:latin typeface="Century Gothic" panose="020B0502020202020204" pitchFamily="34" charset="0"/>
              </a:rPr>
              <a:t>seluruh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tubuh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sehingga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dapat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mendeteksi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b="1" dirty="0" err="1">
                <a:latin typeface="Century Gothic" panose="020B0502020202020204" pitchFamily="34" charset="0"/>
              </a:rPr>
              <a:t>penyebaran</a:t>
            </a:r>
            <a:r>
              <a:rPr lang="en-ID" b="1" dirty="0">
                <a:latin typeface="Century Gothic" panose="020B0502020202020204" pitchFamily="34" charset="0"/>
              </a:rPr>
              <a:t> </a:t>
            </a:r>
            <a:r>
              <a:rPr lang="en-ID" b="1" dirty="0" err="1">
                <a:latin typeface="Century Gothic" panose="020B0502020202020204" pitchFamily="34" charset="0"/>
              </a:rPr>
              <a:t>secara</a:t>
            </a:r>
            <a:r>
              <a:rPr lang="en-ID" b="1" dirty="0">
                <a:latin typeface="Century Gothic" panose="020B0502020202020204" pitchFamily="34" charset="0"/>
              </a:rPr>
              <a:t> </a:t>
            </a:r>
            <a:r>
              <a:rPr lang="en-ID" b="1" dirty="0" err="1">
                <a:latin typeface="Century Gothic" panose="020B0502020202020204" pitchFamily="34" charset="0"/>
              </a:rPr>
              <a:t>luas</a:t>
            </a:r>
            <a:r>
              <a:rPr lang="en-ID" dirty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ID" dirty="0">
              <a:latin typeface="Century Gothic" panose="020B0502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ID" dirty="0" err="1">
                <a:latin typeface="Century Gothic" panose="020B0502020202020204" pitchFamily="34" charset="0"/>
              </a:rPr>
              <a:t>Mempunyai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b="1" dirty="0" err="1">
                <a:latin typeface="Century Gothic" panose="020B0502020202020204" pitchFamily="34" charset="0"/>
              </a:rPr>
              <a:t>resolusi</a:t>
            </a:r>
            <a:r>
              <a:rPr lang="en-ID" b="1" dirty="0">
                <a:latin typeface="Century Gothic" panose="020B0502020202020204" pitchFamily="34" charset="0"/>
              </a:rPr>
              <a:t>, </a:t>
            </a:r>
            <a:r>
              <a:rPr lang="en-ID" b="1" dirty="0" err="1">
                <a:latin typeface="Century Gothic" panose="020B0502020202020204" pitchFamily="34" charset="0"/>
              </a:rPr>
              <a:t>sensitifitas</a:t>
            </a:r>
            <a:r>
              <a:rPr lang="en-ID" b="1" dirty="0">
                <a:latin typeface="Century Gothic" panose="020B0502020202020204" pitchFamily="34" charset="0"/>
              </a:rPr>
              <a:t>, </a:t>
            </a:r>
            <a:r>
              <a:rPr lang="en-ID" b="1" dirty="0" err="1">
                <a:latin typeface="Century Gothic" panose="020B0502020202020204" pitchFamily="34" charset="0"/>
              </a:rPr>
              <a:t>spesifisitas</a:t>
            </a:r>
            <a:r>
              <a:rPr lang="en-ID" b="1" dirty="0">
                <a:latin typeface="Century Gothic" panose="020B0502020202020204" pitchFamily="34" charset="0"/>
              </a:rPr>
              <a:t> dan </a:t>
            </a:r>
            <a:r>
              <a:rPr lang="en-ID" b="1" dirty="0" err="1">
                <a:latin typeface="Century Gothic" panose="020B0502020202020204" pitchFamily="34" charset="0"/>
              </a:rPr>
              <a:t>akurasi</a:t>
            </a:r>
            <a:r>
              <a:rPr lang="en-ID" b="1" dirty="0">
                <a:latin typeface="Century Gothic" panose="020B0502020202020204" pitchFamily="34" charset="0"/>
              </a:rPr>
              <a:t> </a:t>
            </a:r>
            <a:r>
              <a:rPr lang="en-ID" b="1" dirty="0" err="1">
                <a:latin typeface="Century Gothic" panose="020B0502020202020204" pitchFamily="34" charset="0"/>
              </a:rPr>
              <a:t>tinggi</a:t>
            </a:r>
            <a:r>
              <a:rPr lang="en-ID" b="1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dibandingkan</a:t>
            </a:r>
            <a:r>
              <a:rPr lang="en-ID" dirty="0">
                <a:latin typeface="Century Gothic" panose="020B0502020202020204" pitchFamily="34" charset="0"/>
              </a:rPr>
              <a:t> CT Scan.</a:t>
            </a:r>
          </a:p>
          <a:p>
            <a:pPr>
              <a:lnSpc>
                <a:spcPct val="114000"/>
              </a:lnSpc>
            </a:pPr>
            <a:endParaRPr lang="en-ID" dirty="0">
              <a:latin typeface="Century Gothic" panose="020B0502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ID" dirty="0" err="1">
                <a:latin typeface="Century Gothic" panose="020B0502020202020204" pitchFamily="34" charset="0"/>
              </a:rPr>
              <a:t>Menghilangkan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pemeriksaan</a:t>
            </a:r>
            <a:r>
              <a:rPr lang="en-ID" dirty="0">
                <a:latin typeface="Century Gothic" panose="020B0502020202020204" pitchFamily="34" charset="0"/>
              </a:rPr>
              <a:t> yang </a:t>
            </a:r>
            <a:r>
              <a:rPr lang="en-ID" dirty="0" err="1">
                <a:latin typeface="Century Gothic" panose="020B0502020202020204" pitchFamily="34" charset="0"/>
              </a:rPr>
              <a:t>tidak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diperlukan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sehingga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b="1" dirty="0" err="1">
                <a:latin typeface="Century Gothic" panose="020B0502020202020204" pitchFamily="34" charset="0"/>
              </a:rPr>
              <a:t>pemeriksaan</a:t>
            </a:r>
            <a:r>
              <a:rPr lang="en-ID" b="1" dirty="0">
                <a:latin typeface="Century Gothic" panose="020B0502020202020204" pitchFamily="34" charset="0"/>
              </a:rPr>
              <a:t> </a:t>
            </a:r>
            <a:r>
              <a:rPr lang="en-ID" b="1" dirty="0" err="1">
                <a:latin typeface="Century Gothic" panose="020B0502020202020204" pitchFamily="34" charset="0"/>
              </a:rPr>
              <a:t>bisa</a:t>
            </a:r>
            <a:r>
              <a:rPr lang="en-ID" b="1" dirty="0">
                <a:latin typeface="Century Gothic" panose="020B0502020202020204" pitchFamily="34" charset="0"/>
              </a:rPr>
              <a:t> </a:t>
            </a:r>
            <a:r>
              <a:rPr lang="en-ID" b="1" dirty="0" err="1">
                <a:latin typeface="Century Gothic" panose="020B0502020202020204" pitchFamily="34" charset="0"/>
              </a:rPr>
              <a:t>lebih</a:t>
            </a:r>
            <a:r>
              <a:rPr lang="en-ID" b="1" dirty="0">
                <a:latin typeface="Century Gothic" panose="020B0502020202020204" pitchFamily="34" charset="0"/>
              </a:rPr>
              <a:t> </a:t>
            </a:r>
            <a:r>
              <a:rPr lang="en-ID" b="1" dirty="0" err="1">
                <a:latin typeface="Century Gothic" panose="020B0502020202020204" pitchFamily="34" charset="0"/>
              </a:rPr>
              <a:t>cepat</a:t>
            </a:r>
            <a:r>
              <a:rPr lang="en-ID" b="1" dirty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ID" dirty="0">
              <a:latin typeface="Century Gothic" panose="020B0502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GB" b="1" dirty="0" err="1">
                <a:latin typeface="Century Gothic" panose="020B0502020202020204" pitchFamily="34" charset="0"/>
              </a:rPr>
              <a:t>Menghemat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biaya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terapi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karena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dapat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menginformasikan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lebih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cepat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respon</a:t>
            </a:r>
            <a:r>
              <a:rPr lang="en-GB" dirty="0">
                <a:latin typeface="Century Gothic" panose="020B0502020202020204" pitchFamily="34" charset="0"/>
              </a:rPr>
              <a:t> dan </a:t>
            </a:r>
            <a:r>
              <a:rPr lang="en-GB" dirty="0" err="1">
                <a:latin typeface="Century Gothic" panose="020B0502020202020204" pitchFamily="34" charset="0"/>
              </a:rPr>
              <a:t>tidak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responnya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terhadap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terapi</a:t>
            </a:r>
            <a:r>
              <a:rPr lang="en-GB" dirty="0">
                <a:latin typeface="Century Gothic" panose="020B0502020202020204" pitchFamily="34" charset="0"/>
              </a:rPr>
              <a:t> yang </a:t>
            </a:r>
            <a:r>
              <a:rPr lang="en-GB" dirty="0" err="1">
                <a:latin typeface="Century Gothic" panose="020B0502020202020204" pitchFamily="34" charset="0"/>
              </a:rPr>
              <a:t>telah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dilakukan</a:t>
            </a:r>
            <a:r>
              <a:rPr lang="en-GB" dirty="0">
                <a:latin typeface="Century Gothic" panose="020B0502020202020204" pitchFamily="34" charset="0"/>
              </a:rPr>
              <a:t>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A34F93-6A13-8F8C-0A0D-F59D86F862E0}"/>
              </a:ext>
            </a:extLst>
          </p:cNvPr>
          <p:cNvCxnSpPr>
            <a:cxnSpLocks/>
          </p:cNvCxnSpPr>
          <p:nvPr/>
        </p:nvCxnSpPr>
        <p:spPr>
          <a:xfrm>
            <a:off x="6275264" y="926317"/>
            <a:ext cx="0" cy="5987309"/>
          </a:xfrm>
          <a:prstGeom prst="line">
            <a:avLst/>
          </a:prstGeom>
          <a:ln>
            <a:solidFill>
              <a:srgbClr val="0A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106B619-3C0B-5C7C-2AAE-D359D55177F8}"/>
              </a:ext>
            </a:extLst>
          </p:cNvPr>
          <p:cNvSpPr/>
          <p:nvPr/>
        </p:nvSpPr>
        <p:spPr>
          <a:xfrm>
            <a:off x="277754" y="1077753"/>
            <a:ext cx="577643" cy="579270"/>
          </a:xfrm>
          <a:prstGeom prst="ellipse">
            <a:avLst/>
          </a:prstGeom>
          <a:solidFill>
            <a:srgbClr val="15AF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5" name="Graphic 24" descr="DNA outline">
            <a:extLst>
              <a:ext uri="{FF2B5EF4-FFF2-40B4-BE49-F238E27FC236}">
                <a16:creationId xmlns:a16="http://schemas.microsoft.com/office/drawing/2014/main" id="{CE2F4D91-181F-4B9E-A956-747956DEA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35539">
            <a:off x="392805" y="1056458"/>
            <a:ext cx="573359" cy="573359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3B351E3-88FA-D374-F7FF-481329066DD1}"/>
              </a:ext>
            </a:extLst>
          </p:cNvPr>
          <p:cNvSpPr/>
          <p:nvPr/>
        </p:nvSpPr>
        <p:spPr>
          <a:xfrm>
            <a:off x="265722" y="2021616"/>
            <a:ext cx="577643" cy="579270"/>
          </a:xfrm>
          <a:prstGeom prst="ellipse">
            <a:avLst/>
          </a:prstGeom>
          <a:solidFill>
            <a:srgbClr val="15AF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A43479C-774C-DED3-80D2-E332B2FB292E}"/>
              </a:ext>
            </a:extLst>
          </p:cNvPr>
          <p:cNvSpPr/>
          <p:nvPr/>
        </p:nvSpPr>
        <p:spPr>
          <a:xfrm>
            <a:off x="277754" y="2962456"/>
            <a:ext cx="577643" cy="579270"/>
          </a:xfrm>
          <a:prstGeom prst="ellipse">
            <a:avLst/>
          </a:prstGeom>
          <a:solidFill>
            <a:srgbClr val="15AF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F22E207-700A-27D1-FDBA-89A1E4A24854}"/>
              </a:ext>
            </a:extLst>
          </p:cNvPr>
          <p:cNvSpPr/>
          <p:nvPr/>
        </p:nvSpPr>
        <p:spPr>
          <a:xfrm>
            <a:off x="277754" y="3903296"/>
            <a:ext cx="577643" cy="579270"/>
          </a:xfrm>
          <a:prstGeom prst="ellipse">
            <a:avLst/>
          </a:prstGeom>
          <a:solidFill>
            <a:srgbClr val="15AF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86AF1D5-3820-451F-2824-440F743090F0}"/>
              </a:ext>
            </a:extLst>
          </p:cNvPr>
          <p:cNvSpPr/>
          <p:nvPr/>
        </p:nvSpPr>
        <p:spPr>
          <a:xfrm>
            <a:off x="277754" y="5222003"/>
            <a:ext cx="577643" cy="579270"/>
          </a:xfrm>
          <a:prstGeom prst="ellipse">
            <a:avLst/>
          </a:prstGeom>
          <a:solidFill>
            <a:srgbClr val="15AF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35" name="Graphic 34" descr="Man outline">
            <a:extLst>
              <a:ext uri="{FF2B5EF4-FFF2-40B4-BE49-F238E27FC236}">
                <a16:creationId xmlns:a16="http://schemas.microsoft.com/office/drawing/2014/main" id="{0745A107-970D-4EC1-EE70-C63AEA95F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157" y="2004508"/>
            <a:ext cx="579269" cy="579269"/>
          </a:xfrm>
          <a:prstGeom prst="rect">
            <a:avLst/>
          </a:prstGeom>
        </p:spPr>
      </p:pic>
      <p:pic>
        <p:nvPicPr>
          <p:cNvPr id="37" name="Graphic 36" descr="Lights On outline">
            <a:extLst>
              <a:ext uri="{FF2B5EF4-FFF2-40B4-BE49-F238E27FC236}">
                <a16:creationId xmlns:a16="http://schemas.microsoft.com/office/drawing/2014/main" id="{4743F2B8-1BB4-0DEE-9772-6D8C4D4A6D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3596" y="2962456"/>
            <a:ext cx="579269" cy="579269"/>
          </a:xfrm>
          <a:prstGeom prst="rect">
            <a:avLst/>
          </a:prstGeom>
        </p:spPr>
      </p:pic>
      <p:pic>
        <p:nvPicPr>
          <p:cNvPr id="39" name="Graphic 38" descr="Sun outline">
            <a:extLst>
              <a:ext uri="{FF2B5EF4-FFF2-40B4-BE49-F238E27FC236}">
                <a16:creationId xmlns:a16="http://schemas.microsoft.com/office/drawing/2014/main" id="{8728FBEC-E979-6AEC-1BC8-4E1D0D6B04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56529" y="-1116018"/>
            <a:ext cx="579269" cy="579269"/>
          </a:xfrm>
          <a:prstGeom prst="rect">
            <a:avLst/>
          </a:prstGeom>
        </p:spPr>
      </p:pic>
      <p:pic>
        <p:nvPicPr>
          <p:cNvPr id="41" name="Graphic 40" descr="End outline">
            <a:extLst>
              <a:ext uri="{FF2B5EF4-FFF2-40B4-BE49-F238E27FC236}">
                <a16:creationId xmlns:a16="http://schemas.microsoft.com/office/drawing/2014/main" id="{2CC48724-0671-53EB-9E84-CE8FA78D96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35025" y="-1085524"/>
            <a:ext cx="579269" cy="579269"/>
          </a:xfrm>
          <a:prstGeom prst="rect">
            <a:avLst/>
          </a:prstGeom>
        </p:spPr>
      </p:pic>
      <p:pic>
        <p:nvPicPr>
          <p:cNvPr id="43" name="Graphic 42" descr="Money outline">
            <a:extLst>
              <a:ext uri="{FF2B5EF4-FFF2-40B4-BE49-F238E27FC236}">
                <a16:creationId xmlns:a16="http://schemas.microsoft.com/office/drawing/2014/main" id="{E8946D8D-B6CC-4583-B545-3918FEEBC2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3157" y="5190011"/>
            <a:ext cx="579269" cy="579269"/>
          </a:xfrm>
          <a:prstGeom prst="rect">
            <a:avLst/>
          </a:prstGeom>
        </p:spPr>
      </p:pic>
      <p:pic>
        <p:nvPicPr>
          <p:cNvPr id="44" name="Graphic 43" descr="End outline">
            <a:extLst>
              <a:ext uri="{FF2B5EF4-FFF2-40B4-BE49-F238E27FC236}">
                <a16:creationId xmlns:a16="http://schemas.microsoft.com/office/drawing/2014/main" id="{727EEAB6-4F62-5B0F-E712-F17020D77B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7840" y="3935289"/>
            <a:ext cx="579269" cy="57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2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BC11-73C9-33CF-69B6-A14D0C95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Akurasi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PET-CT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9AED5F-B4DA-348C-794E-64D701487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dirty="0" err="1"/>
              <a:t>Pemeriksaan</a:t>
            </a:r>
            <a:r>
              <a:rPr lang="en-US" sz="1600" dirty="0"/>
              <a:t> PET-CT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sensitivitas</a:t>
            </a:r>
            <a:r>
              <a:rPr lang="en-US" sz="1600" dirty="0"/>
              <a:t>, </a:t>
            </a:r>
            <a:r>
              <a:rPr lang="en-US" sz="1600" dirty="0" err="1"/>
              <a:t>spesifisitas</a:t>
            </a:r>
            <a:r>
              <a:rPr lang="en-US" sz="1600" dirty="0"/>
              <a:t>, dan </a:t>
            </a:r>
            <a:r>
              <a:rPr lang="en-US" sz="1600" dirty="0" err="1"/>
              <a:t>akurasi</a:t>
            </a:r>
            <a:r>
              <a:rPr lang="en-US" sz="1600" dirty="0"/>
              <a:t> </a:t>
            </a:r>
            <a:r>
              <a:rPr lang="en-US" sz="1600" b="1" dirty="0"/>
              <a:t>&gt;80%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2E7FDA-8D85-F511-DB5B-742AD0F9273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73018" y="2480824"/>
            <a:ext cx="2833050" cy="1727910"/>
          </a:xfrm>
        </p:spPr>
        <p:txBody>
          <a:bodyPr/>
          <a:lstStyle/>
          <a:p>
            <a:r>
              <a:rPr lang="id-ID" sz="2800" b="1" dirty="0">
                <a:latin typeface="Century Gothic" panose="020B0502020202020204" pitchFamily="34" charset="0"/>
              </a:rPr>
              <a:t>Tingkat </a:t>
            </a:r>
            <a:r>
              <a:rPr lang="id-ID" sz="2800" b="1" dirty="0">
                <a:solidFill>
                  <a:srgbClr val="F7F7C2"/>
                </a:solidFill>
                <a:latin typeface="Century Gothic" panose="020B0502020202020204" pitchFamily="34" charset="0"/>
              </a:rPr>
              <a:t>akurasi </a:t>
            </a:r>
            <a:r>
              <a:rPr lang="en-US" sz="2800" b="1" dirty="0">
                <a:solidFill>
                  <a:srgbClr val="F7F7C2"/>
                </a:solidFill>
                <a:latin typeface="Century Gothic" panose="020B0502020202020204" pitchFamily="34" charset="0"/>
              </a:rPr>
              <a:t>PET CT</a:t>
            </a:r>
            <a:r>
              <a:rPr lang="id-ID" sz="2800" b="1" dirty="0">
                <a:solidFill>
                  <a:srgbClr val="F7F7C2"/>
                </a:solidFill>
                <a:latin typeface="Century Gothic" panose="020B0502020202020204" pitchFamily="34" charset="0"/>
              </a:rPr>
              <a:t> </a:t>
            </a:r>
            <a:r>
              <a:rPr lang="id-ID" sz="2800" b="1" dirty="0">
                <a:solidFill>
                  <a:srgbClr val="F7F7C2"/>
                </a:solidFill>
              </a:rPr>
              <a:t>~</a:t>
            </a:r>
            <a:r>
              <a:rPr lang="id-ID" sz="2800" b="1" dirty="0">
                <a:solidFill>
                  <a:srgbClr val="F7F7C2"/>
                </a:solidFill>
                <a:latin typeface="Century Gothic" panose="020B0502020202020204" pitchFamily="34" charset="0"/>
              </a:rPr>
              <a:t>30 % lebih tinggi </a:t>
            </a:r>
            <a:r>
              <a:rPr lang="id-ID" sz="2800" b="1" dirty="0">
                <a:latin typeface="Century Gothic" panose="020B0502020202020204" pitchFamily="34" charset="0"/>
              </a:rPr>
              <a:t>dibandingkan CT Scan</a:t>
            </a:r>
            <a:endParaRPr lang="en-US" sz="2800" b="1" dirty="0">
              <a:latin typeface="Century Gothic" panose="020B0502020202020204" pitchFamily="34" charset="0"/>
            </a:endParaRPr>
          </a:p>
          <a:p>
            <a:endParaRPr lang="en-US" sz="2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EB25F4-903D-679D-776B-BAC7548BA0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314" y="6414165"/>
            <a:ext cx="4279900" cy="21926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F1C7-5475-7A02-D1AA-288CC5E86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 descr="A table of information&#10;&#10;Description automatically generated">
            <a:extLst>
              <a:ext uri="{FF2B5EF4-FFF2-40B4-BE49-F238E27FC236}">
                <a16:creationId xmlns:a16="http://schemas.microsoft.com/office/drawing/2014/main" id="{8F6594DA-8583-B980-6097-9A0EB5E8B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2889"/>
          <a:stretch/>
        </p:blipFill>
        <p:spPr>
          <a:xfrm>
            <a:off x="344861" y="1287497"/>
            <a:ext cx="8078837" cy="3082975"/>
          </a:xfrm>
          <a:prstGeom prst="rect">
            <a:avLst/>
          </a:prstGeom>
          <a:noFill/>
        </p:spPr>
      </p:pic>
      <p:pic>
        <p:nvPicPr>
          <p:cNvPr id="13" name="Graphic 12" descr="Target outline">
            <a:extLst>
              <a:ext uri="{FF2B5EF4-FFF2-40B4-BE49-F238E27FC236}">
                <a16:creationId xmlns:a16="http://schemas.microsoft.com/office/drawing/2014/main" id="{B77E00EF-6020-B8DD-15B0-C9E2C5DEA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3018" y="1713444"/>
            <a:ext cx="717755" cy="717755"/>
          </a:xfrm>
          <a:prstGeom prst="rect">
            <a:avLst/>
          </a:prstGeom>
        </p:spPr>
      </p:pic>
      <p:pic>
        <p:nvPicPr>
          <p:cNvPr id="14" name="Picture 13" descr="A table of information&#10;&#10;Description automatically generated">
            <a:extLst>
              <a:ext uri="{FF2B5EF4-FFF2-40B4-BE49-F238E27FC236}">
                <a16:creationId xmlns:a16="http://schemas.microsoft.com/office/drawing/2014/main" id="{CD29BF07-C9E8-7265-4431-C36FCA3A9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941" b="-75"/>
          <a:stretch/>
        </p:blipFill>
        <p:spPr>
          <a:xfrm>
            <a:off x="341276" y="4370472"/>
            <a:ext cx="8078837" cy="1506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57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AA2F-17C2-F1C7-69A6-CCD8822A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b="1" dirty="0" err="1">
                <a:latin typeface="Century Gothic" panose="020B0502020202020204" pitchFamily="34" charset="0"/>
              </a:rPr>
              <a:t>Sebaran</a:t>
            </a:r>
            <a:r>
              <a:rPr lang="sv-SE" sz="2800" b="1" dirty="0">
                <a:latin typeface="Century Gothic" panose="020B0502020202020204" pitchFamily="34" charset="0"/>
              </a:rPr>
              <a:t> PET CT Scan </a:t>
            </a:r>
            <a:r>
              <a:rPr lang="sv-SE" sz="2800" b="1" dirty="0">
                <a:solidFill>
                  <a:srgbClr val="D3DC2F"/>
                </a:solidFill>
                <a:latin typeface="Century Gothic" panose="020B0502020202020204" pitchFamily="34" charset="0"/>
              </a:rPr>
              <a:t>Global</a:t>
            </a:r>
            <a:endParaRPr lang="en-US" dirty="0">
              <a:solidFill>
                <a:srgbClr val="D3DC2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FF496-C088-9474-B9F0-07064C145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F84551-DA20-11EC-2821-8DF2F8525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9D03B6-8823-0E7C-7DB3-4B71FEE0DF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*Data from IAEA IMAGINE 2019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8AB73D-7F17-16DF-498C-C63E2FAD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96" y="1504153"/>
            <a:ext cx="6858418" cy="460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37F96F-CE27-1C29-4E2B-65C5DD51769D}"/>
              </a:ext>
            </a:extLst>
          </p:cNvPr>
          <p:cNvSpPr txBox="1"/>
          <p:nvPr/>
        </p:nvSpPr>
        <p:spPr>
          <a:xfrm>
            <a:off x="224692" y="1045958"/>
            <a:ext cx="6499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PET-CT Scanners </a:t>
            </a:r>
            <a:r>
              <a:rPr lang="en-GB" sz="1600" b="1" dirty="0">
                <a:solidFill>
                  <a:srgbClr val="D3DC2F"/>
                </a:solidFill>
                <a:latin typeface="Century Gothic" panose="020B0502020202020204" pitchFamily="34" charset="0"/>
              </a:rPr>
              <a:t>per million inhabitants*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CEB2FC5-21E2-1621-DC20-06D33C92B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24076"/>
              </p:ext>
            </p:extLst>
          </p:nvPr>
        </p:nvGraphicFramePr>
        <p:xfrm>
          <a:off x="7561339" y="1504153"/>
          <a:ext cx="4320000" cy="460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70825352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60512186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33472889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73786964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B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Country</a:t>
                      </a:r>
                      <a:endParaRPr lang="en-ID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B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PET-CT/MR</a:t>
                      </a:r>
                      <a:endParaRPr lang="en-ID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B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Cyclotron</a:t>
                      </a:r>
                      <a:endParaRPr lang="en-ID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B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2298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Japan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464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4575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China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450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120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6616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India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400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39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7680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South Korea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268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6079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Phillipines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7316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Malaysia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4834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Singapore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2710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Thailand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3566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Vietnam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0453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Bangladesh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2434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Pakistan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1236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C2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Indonesia</a:t>
                      </a:r>
                      <a:endParaRPr lang="en-ID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C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ID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C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ID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C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212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Nepal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025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Myanmar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5028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Mongolia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54795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97E1FFC-3F04-6C73-430E-39B843B9740D}"/>
              </a:ext>
            </a:extLst>
          </p:cNvPr>
          <p:cNvSpPr txBox="1"/>
          <p:nvPr/>
        </p:nvSpPr>
        <p:spPr>
          <a:xfrm>
            <a:off x="7757658" y="1045958"/>
            <a:ext cx="39273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Distribution of PET-CT Scanners in </a:t>
            </a:r>
            <a:r>
              <a:rPr lang="en-ID" sz="1600" b="1" i="0" u="none" strike="noStrike" dirty="0">
                <a:solidFill>
                  <a:srgbClr val="D3DC2F"/>
                </a:solidFill>
                <a:effectLst/>
                <a:latin typeface="Century Gothic" panose="020B0502020202020204" pitchFamily="34" charset="0"/>
              </a:rPr>
              <a:t>Asia</a:t>
            </a:r>
            <a:endParaRPr lang="en-GB" sz="1600" b="1" dirty="0">
              <a:solidFill>
                <a:srgbClr val="D3DC2F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EDE20B-0B38-A2D4-96C9-822FC695150E}"/>
              </a:ext>
            </a:extLst>
          </p:cNvPr>
          <p:cNvSpPr txBox="1"/>
          <p:nvPr/>
        </p:nvSpPr>
        <p:spPr>
          <a:xfrm>
            <a:off x="13646552" y="4745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5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65B6A3-5072-9449-31D1-E942CECD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Sebaran</a:t>
            </a:r>
            <a:r>
              <a:rPr lang="en-US" sz="2800" dirty="0"/>
              <a:t> </a:t>
            </a:r>
            <a:r>
              <a:rPr lang="en-US" sz="2800" dirty="0" err="1"/>
              <a:t>Provinsi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 PET-CT </a:t>
            </a:r>
            <a:r>
              <a:rPr lang="en-US" sz="2800" dirty="0" err="1">
                <a:solidFill>
                  <a:srgbClr val="0AB3BC"/>
                </a:solidFill>
              </a:rPr>
              <a:t>saat</a:t>
            </a:r>
            <a:r>
              <a:rPr lang="en-US" sz="2800" dirty="0">
                <a:solidFill>
                  <a:srgbClr val="0AB3BC"/>
                </a:solidFill>
              </a:rPr>
              <a:t> </a:t>
            </a:r>
            <a:r>
              <a:rPr lang="en-US" sz="2800" dirty="0" err="1">
                <a:solidFill>
                  <a:srgbClr val="0AB3BC"/>
                </a:solidFill>
              </a:rPr>
              <a:t>ini</a:t>
            </a:r>
            <a:endParaRPr lang="en-US" dirty="0">
              <a:solidFill>
                <a:srgbClr val="0AB3BC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9EE5C8-F0D7-267A-72AE-E4226BF146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28E309-9788-4178-7A46-83130D4406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D58C45-F284-1378-C8C4-9F2828D9BC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 descr="A map of indonesia with different colored areas&#10;&#10;Description automatically generated">
            <a:extLst>
              <a:ext uri="{FF2B5EF4-FFF2-40B4-BE49-F238E27FC236}">
                <a16:creationId xmlns:a16="http://schemas.microsoft.com/office/drawing/2014/main" id="{133A8FF9-6FC0-DCD9-7A7D-99F9BBB77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26" t="30319" r="13540" b="30164"/>
          <a:stretch/>
        </p:blipFill>
        <p:spPr>
          <a:xfrm>
            <a:off x="554734" y="945132"/>
            <a:ext cx="10946296" cy="4544513"/>
          </a:xfrm>
          <a:prstGeom prst="rect">
            <a:avLst/>
          </a:prstGeom>
        </p:spPr>
      </p:pic>
      <p:sp>
        <p:nvSpPr>
          <p:cNvPr id="18" name="Google Shape;1351;p192">
            <a:extLst>
              <a:ext uri="{FF2B5EF4-FFF2-40B4-BE49-F238E27FC236}">
                <a16:creationId xmlns:a16="http://schemas.microsoft.com/office/drawing/2014/main" id="{6914544E-EC36-2E4C-AD8F-A9F0624BB06F}"/>
              </a:ext>
            </a:extLst>
          </p:cNvPr>
          <p:cNvSpPr txBox="1"/>
          <p:nvPr/>
        </p:nvSpPr>
        <p:spPr>
          <a:xfrm>
            <a:off x="7511910" y="805714"/>
            <a:ext cx="4465755" cy="5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Alat 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PET CT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SDM :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Sp.KN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Fisikawan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Medik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Level 7 +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profesi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/ level 8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Apoteker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Farmasi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Nuklir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352;p192">
            <a:extLst>
              <a:ext uri="{FF2B5EF4-FFF2-40B4-BE49-F238E27FC236}">
                <a16:creationId xmlns:a16="http://schemas.microsoft.com/office/drawing/2014/main" id="{A4675F76-46F5-34D5-E241-AE2EC40B0982}"/>
              </a:ext>
            </a:extLst>
          </p:cNvPr>
          <p:cNvSpPr txBox="1"/>
          <p:nvPr/>
        </p:nvSpPr>
        <p:spPr>
          <a:xfrm>
            <a:off x="331135" y="5240291"/>
            <a:ext cx="100233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17975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●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Mampu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Layanan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(2 Prov) </a:t>
            </a:r>
            <a:r>
              <a:rPr lang="en-US" sz="1200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(J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akarta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: RS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Kanker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Dharmais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MRCCC Siloam, RS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Gading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Pluit</a:t>
            </a:r>
            <a:r>
              <a:rPr lang="en-US" sz="1200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J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awa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barat: RS Hasan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Sadikin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D3E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●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D2E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Ada Alat,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SDM,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perizinan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belum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lengkap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(1 Prov)  (Kalimantan Timur: RSUD A. Wahab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Sjahranie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CFFC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●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Ada SDM,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belum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Alat,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belum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mampu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layanan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(2 Prov) (DIY: RSUP Dr.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Sarjito</a:t>
            </a:r>
            <a:r>
              <a:rPr lang="en-US" sz="1200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Surabaya: RSUD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Soetomo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999A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●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Belum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Alat &amp; SDM,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belum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mampu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layanan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(29 Prov)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560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6BC3D-06F9-27D2-66A6-81B63EEC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Rencana</a:t>
            </a:r>
            <a:r>
              <a:rPr lang="en-US" sz="2400" dirty="0"/>
              <a:t> </a:t>
            </a:r>
            <a:r>
              <a:rPr lang="en-US" sz="2400" dirty="0" err="1"/>
              <a:t>Pemenuhan</a:t>
            </a:r>
            <a:r>
              <a:rPr lang="en-US" sz="2400" dirty="0"/>
              <a:t> PET-CT Scan </a:t>
            </a:r>
            <a:r>
              <a:rPr lang="en-US" sz="2400" dirty="0" err="1"/>
              <a:t>tahun</a:t>
            </a:r>
            <a:r>
              <a:rPr lang="en-US" sz="2400" dirty="0"/>
              <a:t> 2024 dan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10478D-1617-8B6C-18F1-6AC3420543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3CF0E-3CC7-525E-4F47-88D44BAE73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D7125-7181-1C48-330B-D3451920DB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84E63E-AD69-BCC8-273C-1ECA9E060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48721"/>
              </p:ext>
            </p:extLst>
          </p:nvPr>
        </p:nvGraphicFramePr>
        <p:xfrm>
          <a:off x="470173" y="989615"/>
          <a:ext cx="10980000" cy="5468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79649521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820764552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4724701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2596034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4329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7789850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63349183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endParaRPr lang="en-ID" sz="1400" b="1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3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Provinsi</a:t>
                      </a:r>
                      <a:endParaRPr lang="en-ID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3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Nama </a:t>
                      </a:r>
                      <a:r>
                        <a:rPr lang="en-ID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Rumah</a:t>
                      </a:r>
                      <a:r>
                        <a:rPr lang="en-ID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Sakit</a:t>
                      </a:r>
                      <a:endParaRPr lang="en-ID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3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Alokasi</a:t>
                      </a:r>
                      <a:r>
                        <a:rPr lang="en-ID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ID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3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Sp.KN</a:t>
                      </a:r>
                      <a:endParaRPr lang="en-ID" sz="1400" b="1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3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Fisikawan Medik Level 7 + profesi/ level 8 </a:t>
                      </a:r>
                      <a:endParaRPr lang="en-ID" sz="1400" b="1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3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Apoteker</a:t>
                      </a:r>
                      <a:r>
                        <a:rPr lang="en-ID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Farmasi</a:t>
                      </a:r>
                      <a:r>
                        <a:rPr lang="en-ID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Nuklir</a:t>
                      </a:r>
                      <a:endParaRPr lang="en-ID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3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1937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 Yogyakarta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RSUP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Dr.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Sardjito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2024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298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Jawa Tengah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RSUPDr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Kariadi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2024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5302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Bali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RSUP Prof.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Dr.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I.G.N.G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Ngoerah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2024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5720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Sulawesi Selatan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RS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Vertikal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3 in 1 Makassar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2024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5416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DKI Jakarta</a:t>
                      </a: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RS </a:t>
                      </a:r>
                      <a:r>
                        <a:rPr lang="en-ID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Kanker</a:t>
                      </a:r>
                      <a:r>
                        <a:rPr lang="en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Dharmais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2024</a:t>
                      </a: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0131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Sumatera Barat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RSUP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dr.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M.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Djamil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2025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043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Sumatera Selatan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RSUP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Dr.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M.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Hoesin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Palembang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2025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4021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Jawa Timur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RSUP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Dr.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Soetomo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2025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030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Sulawesi Utara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RSUP Prof.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Dr.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R. D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Kandou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2025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2428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Sulawesi Selatan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RSUP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Dr.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Wahidin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Sudirohusodo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2025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5878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Maluku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RSUP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Dr.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J.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Leimena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Ambon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2025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PPDS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7418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Nusa Tenggara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Tmur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RSUP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dr.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Ben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Mboi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Kupang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2025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PPDS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479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Papua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RS Vertikal Papua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2025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PPDS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D" sz="14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279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Pontianak</a:t>
                      </a:r>
                      <a:endParaRPr lang="en-ID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RSUD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Soedarso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Pontianak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2025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07" marR="1307" marT="130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3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43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F3B052BE-7E05-295B-EA5C-310ED0C8A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1" t="30211" r="13939" b="29996"/>
          <a:stretch/>
        </p:blipFill>
        <p:spPr>
          <a:xfrm>
            <a:off x="331135" y="942022"/>
            <a:ext cx="11407784" cy="483123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48EE50E-7CA3-256C-CDA1-A239C0EF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Sebaran</a:t>
            </a:r>
            <a:r>
              <a:rPr lang="en-US" sz="2400" dirty="0"/>
              <a:t> </a:t>
            </a:r>
            <a:r>
              <a:rPr lang="en-US" sz="2400" dirty="0" err="1"/>
              <a:t>Provinsi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 PET-CT </a:t>
            </a:r>
            <a:r>
              <a:rPr lang="en-US" sz="2400" dirty="0" err="1">
                <a:solidFill>
                  <a:srgbClr val="0AB3BC"/>
                </a:solidFill>
              </a:rPr>
              <a:t>pasca</a:t>
            </a:r>
            <a:r>
              <a:rPr lang="en-US" sz="2400" dirty="0">
                <a:solidFill>
                  <a:srgbClr val="0AB3BC"/>
                </a:solidFill>
              </a:rPr>
              <a:t> </a:t>
            </a:r>
            <a:r>
              <a:rPr lang="en-US" sz="2400" dirty="0" err="1">
                <a:solidFill>
                  <a:srgbClr val="0AB3BC"/>
                </a:solidFill>
              </a:rPr>
              <a:t>distribusi</a:t>
            </a:r>
            <a:r>
              <a:rPr lang="en-US" sz="2400" dirty="0">
                <a:solidFill>
                  <a:srgbClr val="0AB3BC"/>
                </a:solidFill>
              </a:rPr>
              <a:t> </a:t>
            </a:r>
            <a:r>
              <a:rPr lang="en-US" sz="2400" dirty="0" err="1">
                <a:solidFill>
                  <a:srgbClr val="0AB3BC"/>
                </a:solidFill>
              </a:rPr>
              <a:t>alat</a:t>
            </a:r>
            <a:r>
              <a:rPr lang="en-US" sz="2400" dirty="0">
                <a:solidFill>
                  <a:srgbClr val="0AB3BC"/>
                </a:solidFill>
              </a:rPr>
              <a:t> 2024-2025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4807F1-ACA7-EAB0-C410-996C4EE5B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5EFC8C-BF16-79B4-C0B4-C34E4111A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DB8505-0BFA-009C-E223-AC6DE0D6F3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Google Shape;1351;p192">
            <a:extLst>
              <a:ext uri="{FF2B5EF4-FFF2-40B4-BE49-F238E27FC236}">
                <a16:creationId xmlns:a16="http://schemas.microsoft.com/office/drawing/2014/main" id="{42B5C2EC-47F4-CCF0-31A8-34CA751B0EC2}"/>
              </a:ext>
            </a:extLst>
          </p:cNvPr>
          <p:cNvSpPr txBox="1"/>
          <p:nvPr/>
        </p:nvSpPr>
        <p:spPr>
          <a:xfrm>
            <a:off x="7511910" y="805714"/>
            <a:ext cx="4465755" cy="5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Alat 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PET CT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SDM :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Sp.KN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Fisikawan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Medik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Level 7 +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profesi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/ level 8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Apoteker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Farmasi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Nuklir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352;p192">
            <a:extLst>
              <a:ext uri="{FF2B5EF4-FFF2-40B4-BE49-F238E27FC236}">
                <a16:creationId xmlns:a16="http://schemas.microsoft.com/office/drawing/2014/main" id="{66D5798F-7CC5-98D9-7E8E-B754DE8547FE}"/>
              </a:ext>
            </a:extLst>
          </p:cNvPr>
          <p:cNvSpPr txBox="1"/>
          <p:nvPr/>
        </p:nvSpPr>
        <p:spPr>
          <a:xfrm>
            <a:off x="331135" y="5280047"/>
            <a:ext cx="100233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17975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●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Mampu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Layanan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(15 Prov)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D3E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●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D2E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Ada Alat,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SDM,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perizinan</a:t>
            </a:r>
            <a:r>
              <a:rPr lang="en-US" sz="12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latin typeface="Century Gothic"/>
                <a:ea typeface="Century Gothic"/>
                <a:cs typeface="Century Gothic"/>
                <a:sym typeface="Century Gothic"/>
              </a:rPr>
              <a:t>belum</a:t>
            </a:r>
            <a:r>
              <a:rPr lang="en-US" sz="12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latin typeface="Century Gothic"/>
                <a:ea typeface="Century Gothic"/>
                <a:cs typeface="Century Gothic"/>
                <a:sym typeface="Century Gothic"/>
              </a:rPr>
              <a:t>lengkap</a:t>
            </a:r>
            <a:r>
              <a:rPr lang="en-US" sz="12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(0 Prov)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CFFC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●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Ada SDM,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belum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Alat,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belum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mampu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layanan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(0 Prov)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999A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●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Belum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Alat &amp; SDM,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belum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mampu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layanan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(19 Prov)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3835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3409</TotalTime>
  <Words>949</Words>
  <Application>Microsoft Macintosh PowerPoint</Application>
  <PresentationFormat>Widescreen</PresentationFormat>
  <Paragraphs>266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Verdana</vt:lpstr>
      <vt:lpstr>Wingdings</vt:lpstr>
      <vt:lpstr>Office Theme</vt:lpstr>
      <vt:lpstr>PowerPoint Presentation</vt:lpstr>
      <vt:lpstr>PowerPoint Presentation</vt:lpstr>
      <vt:lpstr>Kegunaan Pemeriksaan PET - CT</vt:lpstr>
      <vt:lpstr>Keunggulan PET CT </vt:lpstr>
      <vt:lpstr>Akurasi Pemeriksaan PET-CT</vt:lpstr>
      <vt:lpstr>Sebaran PET CT Scan Global</vt:lpstr>
      <vt:lpstr>Sebaran Provinsi dengan Layanan PET-CT saat ini</vt:lpstr>
      <vt:lpstr>Rencana Pemenuhan PET-CT Scan tahun 2024 dan 2025</vt:lpstr>
      <vt:lpstr>Sebaran Provinsi dengan Layanan PET-CT pasca distribusi alat 2024-2025</vt:lpstr>
      <vt:lpstr>Tantangan perluasan layanan PET-CT di Indonesia</vt:lpstr>
      <vt:lpstr>Tindak lanjut pengembangan layanan PET-CT nasional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Nirmala, Monica Ruth</dc:creator>
  <cp:lastModifiedBy>mela dewi</cp:lastModifiedBy>
  <cp:revision>57</cp:revision>
  <dcterms:created xsi:type="dcterms:W3CDTF">2021-05-03T02:22:49Z</dcterms:created>
  <dcterms:modified xsi:type="dcterms:W3CDTF">2024-04-23T00:35:36Z</dcterms:modified>
</cp:coreProperties>
</file>